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0" r:id="rId3"/>
    <p:sldId id="263" r:id="rId4"/>
    <p:sldId id="262" r:id="rId5"/>
    <p:sldId id="264" r:id="rId6"/>
    <p:sldId id="266" r:id="rId7"/>
    <p:sldId id="267" r:id="rId8"/>
    <p:sldId id="268" r:id="rId9"/>
    <p:sldId id="299" r:id="rId10"/>
    <p:sldId id="261" r:id="rId11"/>
    <p:sldId id="269" r:id="rId12"/>
    <p:sldId id="291" r:id="rId13"/>
    <p:sldId id="292" r:id="rId14"/>
    <p:sldId id="283" r:id="rId15"/>
    <p:sldId id="300" r:id="rId16"/>
    <p:sldId id="286" r:id="rId17"/>
    <p:sldId id="284" r:id="rId18"/>
    <p:sldId id="285" r:id="rId19"/>
    <p:sldId id="287" r:id="rId20"/>
    <p:sldId id="275" r:id="rId21"/>
    <p:sldId id="301" r:id="rId22"/>
    <p:sldId id="289" r:id="rId23"/>
    <p:sldId id="290" r:id="rId24"/>
    <p:sldId id="277" r:id="rId25"/>
    <p:sldId id="278" r:id="rId26"/>
    <p:sldId id="297" r:id="rId27"/>
    <p:sldId id="279" r:id="rId28"/>
    <p:sldId id="293" r:id="rId29"/>
    <p:sldId id="280" r:id="rId30"/>
    <p:sldId id="294" r:id="rId31"/>
    <p:sldId id="295" r:id="rId32"/>
    <p:sldId id="296" r:id="rId33"/>
    <p:sldId id="298" r:id="rId34"/>
    <p:sldId id="258"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289"/>
    <a:srgbClr val="6F4001"/>
    <a:srgbClr val="157FFF"/>
    <a:srgbClr val="E20071"/>
    <a:srgbClr val="E20087"/>
    <a:srgbClr val="FFABCB"/>
    <a:srgbClr val="EF720B"/>
    <a:srgbClr val="F79B4F"/>
    <a:srgbClr val="CC9900"/>
    <a:srgbClr val="FF9E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842" autoAdjust="0"/>
  </p:normalViewPr>
  <p:slideViewPr>
    <p:cSldViewPr>
      <p:cViewPr varScale="1">
        <p:scale>
          <a:sx n="85" d="100"/>
          <a:sy n="85" d="100"/>
        </p:scale>
        <p:origin x="1656" y="78"/>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11159-04AA-4CC9-AD32-0CFBE0503CBD}" type="datetimeFigureOut">
              <a:rPr lang="en-AU" smtClean="0"/>
              <a:t>14/10/2015</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4C87A-AE94-4D37-8FC3-8CD0045DD4A4}" type="slidenum">
              <a:rPr lang="en-AU" smtClean="0"/>
              <a:t>‹#›</a:t>
            </a:fld>
            <a:endParaRPr lang="en-AU"/>
          </a:p>
        </p:txBody>
      </p:sp>
    </p:spTree>
    <p:extLst>
      <p:ext uri="{BB962C8B-B14F-4D97-AF65-F5344CB8AC3E}">
        <p14:creationId xmlns:p14="http://schemas.microsoft.com/office/powerpoint/2010/main" val="88113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1</a:t>
            </a:fld>
            <a:endParaRPr lang="en-AU"/>
          </a:p>
        </p:txBody>
      </p:sp>
    </p:spTree>
    <p:extLst>
      <p:ext uri="{BB962C8B-B14F-4D97-AF65-F5344CB8AC3E}">
        <p14:creationId xmlns:p14="http://schemas.microsoft.com/office/powerpoint/2010/main" val="384784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My name is Kelvin, and today</a:t>
            </a:r>
            <a:r>
              <a:rPr lang="en-AU" baseline="0" dirty="0" smtClean="0"/>
              <a:t> I would like to chat to you about informative seafloor exploration for benthic habitat mapping. The idea is for the AUV to focus on exploring the most ‘informative’ places </a:t>
            </a:r>
            <a:r>
              <a:rPr lang="en-AU" baseline="0" dirty="0" smtClean="0"/>
              <a:t>     so </a:t>
            </a:r>
            <a:r>
              <a:rPr lang="en-AU" baseline="0" dirty="0" smtClean="0"/>
              <a:t>that the vehicle can obtain the most essential </a:t>
            </a:r>
            <a:r>
              <a:rPr lang="en-AU" baseline="0" dirty="0" smtClean="0"/>
              <a:t>information regarding </a:t>
            </a:r>
            <a:r>
              <a:rPr lang="en-AU" baseline="0" dirty="0" smtClean="0"/>
              <a:t>the seafloor </a:t>
            </a:r>
            <a:r>
              <a:rPr lang="en-AU" baseline="0" dirty="0" smtClean="0"/>
              <a:t>      so that it can map the benthic habitats more quickly</a:t>
            </a:r>
            <a:r>
              <a:rPr lang="en-AU" baseline="0" dirty="0" smtClean="0"/>
              <a:t>. </a:t>
            </a:r>
            <a:r>
              <a:rPr lang="en-AU" baseline="0" dirty="0" smtClean="0"/>
              <a:t>These is a form of an informative path planning problem. </a:t>
            </a:r>
            <a:r>
              <a:rPr lang="en-AU" baseline="0" dirty="0" smtClean="0"/>
              <a:t>There are two parts to this thesis: the path planning part, and the mapping part. We will talk about mapping first.</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10</a:t>
            </a:fld>
            <a:endParaRPr lang="en-AU"/>
          </a:p>
        </p:txBody>
      </p:sp>
    </p:spTree>
    <p:extLst>
      <p:ext uri="{BB962C8B-B14F-4D97-AF65-F5344CB8AC3E}">
        <p14:creationId xmlns:p14="http://schemas.microsoft.com/office/powerpoint/2010/main" val="150056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the basic Benthic Habitat</a:t>
            </a:r>
            <a:r>
              <a:rPr lang="en-AU" baseline="0" dirty="0" smtClean="0"/>
              <a:t> Mapping Problem is this. Here is an typical example using the dataset from Scott Reef, Western Australia.</a:t>
            </a:r>
          </a:p>
          <a:p>
            <a:endParaRPr lang="en-AU" baseline="0" dirty="0" smtClean="0"/>
          </a:p>
          <a:p>
            <a:r>
              <a:rPr lang="en-AU" baseline="0" dirty="0" smtClean="0"/>
              <a:t>We have plenty of observations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11</a:t>
            </a:fld>
            <a:endParaRPr lang="en-AU"/>
          </a:p>
        </p:txBody>
      </p:sp>
    </p:spTree>
    <p:extLst>
      <p:ext uri="{BB962C8B-B14F-4D97-AF65-F5344CB8AC3E}">
        <p14:creationId xmlns:p14="http://schemas.microsoft.com/office/powerpoint/2010/main" val="3021147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12</a:t>
            </a:fld>
            <a:endParaRPr lang="en-AU"/>
          </a:p>
        </p:txBody>
      </p:sp>
    </p:spTree>
    <p:extLst>
      <p:ext uri="{BB962C8B-B14F-4D97-AF65-F5344CB8AC3E}">
        <p14:creationId xmlns:p14="http://schemas.microsoft.com/office/powerpoint/2010/main" val="104456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13</a:t>
            </a:fld>
            <a:endParaRPr lang="en-AU"/>
          </a:p>
        </p:txBody>
      </p:sp>
    </p:spTree>
    <p:extLst>
      <p:ext uri="{BB962C8B-B14F-4D97-AF65-F5344CB8AC3E}">
        <p14:creationId xmlns:p14="http://schemas.microsoft.com/office/powerpoint/2010/main" val="1954868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-Gaussian process: Non-Parametric and Bayesian Model</a:t>
            </a:r>
          </a:p>
          <a:p>
            <a:r>
              <a:rPr lang="en-AU" baseline="0" dirty="0" smtClean="0"/>
              <a:t>-Explain “Bayesian” and “Non-Parametric”</a:t>
            </a:r>
          </a:p>
          <a:p>
            <a:r>
              <a:rPr lang="en-AU" baseline="0" dirty="0" smtClean="0"/>
              <a:t>It is a Stochastic Process that generalises the usual multivariate Gaussian distribution. In fact, it can be seen as an infinite dimensional Gaussian distribution. As such, it can be used to model functions, instead of just finitely many variables.</a:t>
            </a:r>
          </a:p>
          <a:p>
            <a:r>
              <a:rPr lang="en-AU" baseline="0" dirty="0" smtClean="0"/>
              <a:t>-Define a GP</a:t>
            </a:r>
          </a:p>
          <a:p>
            <a:r>
              <a:rPr lang="en-AU" baseline="0" dirty="0" smtClean="0"/>
              <a:t>-Prior/Posterior</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14</a:t>
            </a:fld>
            <a:endParaRPr lang="en-AU"/>
          </a:p>
        </p:txBody>
      </p:sp>
    </p:spTree>
    <p:extLst>
      <p:ext uri="{BB962C8B-B14F-4D97-AF65-F5344CB8AC3E}">
        <p14:creationId xmlns:p14="http://schemas.microsoft.com/office/powerpoint/2010/main" val="2022788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-Gaussian process: Non-Parametric and Bayesian Model</a:t>
            </a:r>
          </a:p>
          <a:p>
            <a:r>
              <a:rPr lang="en-AU" baseline="0" dirty="0" smtClean="0"/>
              <a:t>-Explain “Bayesian” and “Non-Parametric”</a:t>
            </a:r>
          </a:p>
          <a:p>
            <a:r>
              <a:rPr lang="en-AU" baseline="0" dirty="0" smtClean="0"/>
              <a:t>It is a Stochastic Process that generalises the usual multivariate Gaussian distribution. In fact, it can be seen as an infinite dimensional Gaussian distribution. As such, it can be used to model functions, instead of just finitely many variables.</a:t>
            </a:r>
          </a:p>
          <a:p>
            <a:r>
              <a:rPr lang="en-AU" baseline="0" dirty="0" smtClean="0"/>
              <a:t>-Define a GP</a:t>
            </a:r>
          </a:p>
          <a:p>
            <a:r>
              <a:rPr lang="en-AU" baseline="0" dirty="0" smtClean="0"/>
              <a:t>-Prior/Posterior</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15</a:t>
            </a:fld>
            <a:endParaRPr lang="en-AU"/>
          </a:p>
        </p:txBody>
      </p:sp>
    </p:spTree>
    <p:extLst>
      <p:ext uri="{BB962C8B-B14F-4D97-AF65-F5344CB8AC3E}">
        <p14:creationId xmlns:p14="http://schemas.microsoft.com/office/powerpoint/2010/main" val="703605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But wait!</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16</a:t>
            </a:fld>
            <a:endParaRPr lang="en-AU"/>
          </a:p>
        </p:txBody>
      </p:sp>
    </p:spTree>
    <p:extLst>
      <p:ext uri="{BB962C8B-B14F-4D97-AF65-F5344CB8AC3E}">
        <p14:creationId xmlns:p14="http://schemas.microsoft.com/office/powerpoint/2010/main" val="1503310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17</a:t>
            </a:fld>
            <a:endParaRPr lang="en-AU"/>
          </a:p>
        </p:txBody>
      </p:sp>
    </p:spTree>
    <p:extLst>
      <p:ext uri="{BB962C8B-B14F-4D97-AF65-F5344CB8AC3E}">
        <p14:creationId xmlns:p14="http://schemas.microsoft.com/office/powerpoint/2010/main" val="3769704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18</a:t>
            </a:fld>
            <a:endParaRPr lang="en-AU"/>
          </a:p>
        </p:txBody>
      </p:sp>
    </p:spTree>
    <p:extLst>
      <p:ext uri="{BB962C8B-B14F-4D97-AF65-F5344CB8AC3E}">
        <p14:creationId xmlns:p14="http://schemas.microsoft.com/office/powerpoint/2010/main" val="3544630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19</a:t>
            </a:fld>
            <a:endParaRPr lang="en-AU"/>
          </a:p>
        </p:txBody>
      </p:sp>
    </p:spTree>
    <p:extLst>
      <p:ext uri="{BB962C8B-B14F-4D97-AF65-F5344CB8AC3E}">
        <p14:creationId xmlns:p14="http://schemas.microsoft.com/office/powerpoint/2010/main" val="318593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I want to start of by asking: How much of the ocean do you think we have mapped?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a:t>
            </a:fld>
            <a:endParaRPr lang="en-AU"/>
          </a:p>
        </p:txBody>
      </p:sp>
    </p:spTree>
    <p:extLst>
      <p:ext uri="{BB962C8B-B14F-4D97-AF65-F5344CB8AC3E}">
        <p14:creationId xmlns:p14="http://schemas.microsoft.com/office/powerpoint/2010/main" val="909786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20</a:t>
            </a:fld>
            <a:endParaRPr lang="en-AU"/>
          </a:p>
        </p:txBody>
      </p:sp>
    </p:spTree>
    <p:extLst>
      <p:ext uri="{BB962C8B-B14F-4D97-AF65-F5344CB8AC3E}">
        <p14:creationId xmlns:p14="http://schemas.microsoft.com/office/powerpoint/2010/main" val="33418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21</a:t>
            </a:fld>
            <a:endParaRPr lang="en-AU"/>
          </a:p>
        </p:txBody>
      </p:sp>
    </p:spTree>
    <p:extLst>
      <p:ext uri="{BB962C8B-B14F-4D97-AF65-F5344CB8AC3E}">
        <p14:creationId xmlns:p14="http://schemas.microsoft.com/office/powerpoint/2010/main" val="3041083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22</a:t>
            </a:fld>
            <a:endParaRPr lang="en-AU"/>
          </a:p>
        </p:txBody>
      </p:sp>
    </p:spTree>
    <p:extLst>
      <p:ext uri="{BB962C8B-B14F-4D97-AF65-F5344CB8AC3E}">
        <p14:creationId xmlns:p14="http://schemas.microsoft.com/office/powerpoint/2010/main" val="621959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23</a:t>
            </a:fld>
            <a:endParaRPr lang="en-AU"/>
          </a:p>
        </p:txBody>
      </p:sp>
    </p:spTree>
    <p:extLst>
      <p:ext uri="{BB962C8B-B14F-4D97-AF65-F5344CB8AC3E}">
        <p14:creationId xmlns:p14="http://schemas.microsoft.com/office/powerpoint/2010/main" val="360335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24</a:t>
            </a:fld>
            <a:endParaRPr lang="en-AU"/>
          </a:p>
        </p:txBody>
      </p:sp>
    </p:spTree>
    <p:extLst>
      <p:ext uri="{BB962C8B-B14F-4D97-AF65-F5344CB8AC3E}">
        <p14:creationId xmlns:p14="http://schemas.microsoft.com/office/powerpoint/2010/main" val="2731412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25</a:t>
            </a:fld>
            <a:endParaRPr lang="en-AU"/>
          </a:p>
        </p:txBody>
      </p:sp>
    </p:spTree>
    <p:extLst>
      <p:ext uri="{BB962C8B-B14F-4D97-AF65-F5344CB8AC3E}">
        <p14:creationId xmlns:p14="http://schemas.microsoft.com/office/powerpoint/2010/main" val="3392519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26</a:t>
            </a:fld>
            <a:endParaRPr lang="en-AU"/>
          </a:p>
        </p:txBody>
      </p:sp>
    </p:spTree>
    <p:extLst>
      <p:ext uri="{BB962C8B-B14F-4D97-AF65-F5344CB8AC3E}">
        <p14:creationId xmlns:p14="http://schemas.microsoft.com/office/powerpoint/2010/main" val="1722694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27</a:t>
            </a:fld>
            <a:endParaRPr lang="en-AU"/>
          </a:p>
        </p:txBody>
      </p:sp>
    </p:spTree>
    <p:extLst>
      <p:ext uri="{BB962C8B-B14F-4D97-AF65-F5344CB8AC3E}">
        <p14:creationId xmlns:p14="http://schemas.microsoft.com/office/powerpoint/2010/main" val="1920754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28</a:t>
            </a:fld>
            <a:endParaRPr lang="en-AU"/>
          </a:p>
        </p:txBody>
      </p:sp>
    </p:spTree>
    <p:extLst>
      <p:ext uri="{BB962C8B-B14F-4D97-AF65-F5344CB8AC3E}">
        <p14:creationId xmlns:p14="http://schemas.microsoft.com/office/powerpoint/2010/main" val="1635139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29</a:t>
            </a:fld>
            <a:endParaRPr lang="en-AU"/>
          </a:p>
        </p:txBody>
      </p:sp>
    </p:spTree>
    <p:extLst>
      <p:ext uri="{BB962C8B-B14F-4D97-AF65-F5344CB8AC3E}">
        <p14:creationId xmlns:p14="http://schemas.microsoft.com/office/powerpoint/2010/main" val="3893424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There</a:t>
            </a:r>
            <a:r>
              <a:rPr lang="en-AU" baseline="0" dirty="0" smtClean="0"/>
              <a:t> is this general consensus that we have only explored 5% of the seafloor, leaving 95% </a:t>
            </a:r>
            <a:r>
              <a:rPr lang="en-AU" baseline="0" dirty="0" smtClean="0"/>
              <a:t>untouched.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a:t>
            </a:fld>
            <a:endParaRPr lang="en-AU"/>
          </a:p>
        </p:txBody>
      </p:sp>
    </p:spTree>
    <p:extLst>
      <p:ext uri="{BB962C8B-B14F-4D97-AF65-F5344CB8AC3E}">
        <p14:creationId xmlns:p14="http://schemas.microsoft.com/office/powerpoint/2010/main" val="2091937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30</a:t>
            </a:fld>
            <a:endParaRPr lang="en-AU"/>
          </a:p>
        </p:txBody>
      </p:sp>
    </p:spTree>
    <p:extLst>
      <p:ext uri="{BB962C8B-B14F-4D97-AF65-F5344CB8AC3E}">
        <p14:creationId xmlns:p14="http://schemas.microsoft.com/office/powerpoint/2010/main" val="4225463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31</a:t>
            </a:fld>
            <a:endParaRPr lang="en-AU"/>
          </a:p>
        </p:txBody>
      </p:sp>
    </p:spTree>
    <p:extLst>
      <p:ext uri="{BB962C8B-B14F-4D97-AF65-F5344CB8AC3E}">
        <p14:creationId xmlns:p14="http://schemas.microsoft.com/office/powerpoint/2010/main" val="1305297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32</a:t>
            </a:fld>
            <a:endParaRPr lang="en-AU"/>
          </a:p>
        </p:txBody>
      </p:sp>
    </p:spTree>
    <p:extLst>
      <p:ext uri="{BB962C8B-B14F-4D97-AF65-F5344CB8AC3E}">
        <p14:creationId xmlns:p14="http://schemas.microsoft.com/office/powerpoint/2010/main" val="4044398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33</a:t>
            </a:fld>
            <a:endParaRPr lang="en-AU"/>
          </a:p>
        </p:txBody>
      </p:sp>
    </p:spTree>
    <p:extLst>
      <p:ext uri="{BB962C8B-B14F-4D97-AF65-F5344CB8AC3E}">
        <p14:creationId xmlns:p14="http://schemas.microsoft.com/office/powerpoint/2010/main" val="3408181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34</a:t>
            </a:fld>
            <a:endParaRPr lang="en-AU"/>
          </a:p>
        </p:txBody>
      </p:sp>
    </p:spTree>
    <p:extLst>
      <p:ext uri="{BB962C8B-B14F-4D97-AF65-F5344CB8AC3E}">
        <p14:creationId xmlns:p14="http://schemas.microsoft.com/office/powerpoint/2010/main" val="224848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But actually,</a:t>
            </a:r>
            <a:r>
              <a:rPr lang="en-AU" baseline="0" dirty="0" smtClean="0"/>
              <a:t> we do have a map of the entire ocean </a:t>
            </a:r>
            <a:r>
              <a:rPr lang="en-AU" baseline="0" dirty="0" smtClean="0"/>
              <a:t>floor, </a:t>
            </a:r>
            <a:r>
              <a:rPr lang="en-AU" baseline="0" dirty="0" smtClean="0"/>
              <a:t>just at a very crude resolution of 5 </a:t>
            </a:r>
            <a:r>
              <a:rPr lang="en-AU" baseline="0" dirty="0" smtClean="0"/>
              <a:t>km – and this is done by some very smart satellite observation techniques.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4</a:t>
            </a:fld>
            <a:endParaRPr lang="en-AU"/>
          </a:p>
        </p:txBody>
      </p:sp>
    </p:spTree>
    <p:extLst>
      <p:ext uri="{BB962C8B-B14F-4D97-AF65-F5344CB8AC3E}">
        <p14:creationId xmlns:p14="http://schemas.microsoft.com/office/powerpoint/2010/main" val="1812882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If you want better resolutions at 100 meters, we have still</a:t>
            </a:r>
            <a:r>
              <a:rPr lang="en-AU" baseline="0" dirty="0" smtClean="0"/>
              <a:t> have around 10% to 15% of our planet’s ocean mapped, which is around the size of Africa. And this is done by using SONAR techniques from ships sailing across the sea.</a:t>
            </a:r>
            <a:r>
              <a:rPr lang="en-AU" dirty="0" smtClean="0"/>
              <a:t> </a:t>
            </a:r>
            <a:r>
              <a:rPr lang="en-AU" baseline="0" dirty="0" smtClean="0"/>
              <a:t>However</a:t>
            </a:r>
            <a:r>
              <a:rPr lang="en-AU" baseline="0" dirty="0" smtClean="0"/>
              <a:t>, that’s just the structural features of the seafloor, which we call Bathymetric features.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5</a:t>
            </a:fld>
            <a:endParaRPr lang="en-AU"/>
          </a:p>
        </p:txBody>
      </p:sp>
    </p:spTree>
    <p:extLst>
      <p:ext uri="{BB962C8B-B14F-4D97-AF65-F5344CB8AC3E}">
        <p14:creationId xmlns:p14="http://schemas.microsoft.com/office/powerpoint/2010/main" val="48428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That’s not really want we want to know. What </a:t>
            </a:r>
            <a:r>
              <a:rPr lang="en-AU" baseline="0" dirty="0" smtClean="0"/>
              <a:t>we really want to know about are the </a:t>
            </a:r>
            <a:r>
              <a:rPr lang="en-AU" baseline="0" dirty="0" smtClean="0"/>
              <a:t>types of habitat environments that exists at those seafloor regions. </a:t>
            </a:r>
            <a:r>
              <a:rPr lang="en-AU" baseline="0" dirty="0" smtClean="0"/>
              <a:t>We call these Benthic Habitats.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6</a:t>
            </a:fld>
            <a:endParaRPr lang="en-AU"/>
          </a:p>
        </p:txBody>
      </p:sp>
    </p:spTree>
    <p:extLst>
      <p:ext uri="{BB962C8B-B14F-4D97-AF65-F5344CB8AC3E}">
        <p14:creationId xmlns:p14="http://schemas.microsoft.com/office/powerpoint/2010/main" val="1819067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a:t>
            </a:r>
            <a:r>
              <a:rPr lang="en-AU" baseline="0" dirty="0" smtClean="0"/>
              <a:t> how much of </a:t>
            </a:r>
            <a:r>
              <a:rPr lang="en-AU" baseline="0" dirty="0" smtClean="0"/>
              <a:t>THOSE regions have </a:t>
            </a:r>
            <a:r>
              <a:rPr lang="en-AU" baseline="0" dirty="0" smtClean="0"/>
              <a:t>we actually visited?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7</a:t>
            </a:fld>
            <a:endParaRPr lang="en-AU"/>
          </a:p>
        </p:txBody>
      </p:sp>
    </p:spTree>
    <p:extLst>
      <p:ext uri="{BB962C8B-B14F-4D97-AF65-F5344CB8AC3E}">
        <p14:creationId xmlns:p14="http://schemas.microsoft.com/office/powerpoint/2010/main" val="569334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Surprisingly,</a:t>
            </a:r>
            <a:r>
              <a:rPr lang="en-AU" baseline="0" dirty="0" smtClean="0"/>
              <a:t> only 0.05%! For a planet which is 70% covered with ocean, we really do not know much about the Earth’s most abundant type of habitats.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8</a:t>
            </a:fld>
            <a:endParaRPr lang="en-AU"/>
          </a:p>
        </p:txBody>
      </p:sp>
    </p:spTree>
    <p:extLst>
      <p:ext uri="{BB962C8B-B14F-4D97-AF65-F5344CB8AC3E}">
        <p14:creationId xmlns:p14="http://schemas.microsoft.com/office/powerpoint/2010/main" val="2147649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This </a:t>
            </a:r>
            <a:r>
              <a:rPr lang="en-AU" baseline="0" dirty="0" smtClean="0"/>
              <a:t>is why we deploy Autonomous Underwater Vehicles, or AUVs, to take pictures of </a:t>
            </a:r>
            <a:r>
              <a:rPr lang="en-AU" baseline="0" dirty="0" smtClean="0"/>
              <a:t>those benthic habitats so that we can build a good map of it. </a:t>
            </a:r>
            <a:r>
              <a:rPr lang="en-AU" baseline="0" dirty="0" smtClean="0"/>
              <a:t>But </a:t>
            </a:r>
            <a:r>
              <a:rPr lang="en-AU" baseline="0" dirty="0" smtClean="0"/>
              <a:t>the problem is this. There </a:t>
            </a:r>
            <a:r>
              <a:rPr lang="en-AU" baseline="0" dirty="0" smtClean="0"/>
              <a:t>is so much of the </a:t>
            </a:r>
            <a:r>
              <a:rPr lang="en-AU" baseline="0" dirty="0" smtClean="0"/>
              <a:t>seafloor to explore.</a:t>
            </a:r>
          </a:p>
          <a:p>
            <a:endParaRPr lang="en-AU" baseline="0" dirty="0" smtClean="0"/>
          </a:p>
          <a:p>
            <a:r>
              <a:rPr lang="en-AU" baseline="0" dirty="0" smtClean="0"/>
              <a:t>Unlike </a:t>
            </a:r>
            <a:r>
              <a:rPr lang="en-AU" baseline="0" dirty="0" smtClean="0"/>
              <a:t>using SONAR from floating ships, AUVs travel much slower underwater and are also more expensive due to the mission costs. They </a:t>
            </a:r>
            <a:r>
              <a:rPr lang="en-AU" baseline="0" dirty="0" smtClean="0"/>
              <a:t>also run out of battery </a:t>
            </a:r>
            <a:r>
              <a:rPr lang="en-AU" baseline="0" dirty="0" smtClean="0"/>
              <a:t>power </a:t>
            </a:r>
            <a:r>
              <a:rPr lang="en-AU" baseline="0" dirty="0" smtClean="0"/>
              <a:t>every tens of kilometres. </a:t>
            </a:r>
            <a:r>
              <a:rPr lang="en-AU" baseline="0" dirty="0" smtClean="0"/>
              <a:t>Basically, AUVs cannot map benthic habitats at the rate ships have mapped seafloor bathymetry using SONAR. This raises the question, how should we best explore the seafloor </a:t>
            </a:r>
            <a:r>
              <a:rPr lang="en-AU" baseline="0" dirty="0" smtClean="0"/>
              <a:t>   in order to </a:t>
            </a:r>
            <a:r>
              <a:rPr lang="en-AU" baseline="0" dirty="0" smtClean="0"/>
              <a:t>map the benthic </a:t>
            </a:r>
            <a:r>
              <a:rPr lang="en-AU" baseline="0" dirty="0" smtClean="0"/>
              <a:t>habitats under </a:t>
            </a:r>
            <a:r>
              <a:rPr lang="en-AU" baseline="0" dirty="0" smtClean="0"/>
              <a:t>cost and time constraints?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9</a:t>
            </a:fld>
            <a:endParaRPr lang="en-AU"/>
          </a:p>
        </p:txBody>
      </p:sp>
    </p:spTree>
    <p:extLst>
      <p:ext uri="{BB962C8B-B14F-4D97-AF65-F5344CB8AC3E}">
        <p14:creationId xmlns:p14="http://schemas.microsoft.com/office/powerpoint/2010/main" val="391983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1670" y="680310"/>
            <a:ext cx="8246070" cy="763525"/>
          </a:xfrm>
          <a:effectLst>
            <a:outerShdw blurRad="50800" dist="25400" dir="2700000" algn="tl" rotWithShape="0">
              <a:srgbClr val="002060">
                <a:alpha val="56000"/>
              </a:srgb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1670" y="1443835"/>
            <a:ext cx="6400800" cy="610820"/>
          </a:xfrm>
        </p:spPr>
        <p:txBody>
          <a:bodyPr>
            <a:normAutofit/>
          </a:bodyPr>
          <a:lstStyle>
            <a:lvl1pPr marL="0" indent="0" algn="l">
              <a:buNone/>
              <a:defRPr sz="260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246070" cy="610820"/>
          </a:xfrm>
          <a:effectLst>
            <a:outerShdw blurRad="50800" dist="25400" dir="2700000" algn="ctr" rotWithShape="0">
              <a:srgbClr val="002060">
                <a:alpha val="82000"/>
              </a:srgbClr>
            </a:outerShdw>
          </a:effectLst>
        </p:spPr>
        <p:txBody>
          <a:bodyPr>
            <a:normAutofit/>
          </a:bodyPr>
          <a:lstStyle>
            <a:lvl1pPr algn="r">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8965" y="2054655"/>
            <a:ext cx="8246070" cy="4123035"/>
          </a:xfrm>
        </p:spPr>
        <p:txBody>
          <a:bodyPr/>
          <a:lstStyle>
            <a:lvl1pPr>
              <a:defRPr sz="2800">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0605" y="527605"/>
            <a:ext cx="7168900" cy="684885"/>
          </a:xfrm>
          <a:effectLst>
            <a:outerShdw blurRad="50800" dist="25400" dir="2700000" algn="ctr" rotWithShape="0">
              <a:srgbClr val="002060">
                <a:alpha val="60000"/>
              </a:srgb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670605" y="1443835"/>
            <a:ext cx="7168900" cy="4275740"/>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1369770"/>
            <a:ext cx="8076895" cy="532180"/>
          </a:xfrm>
          <a:effectLst>
            <a:outerShdw blurRad="50800" dist="25400" dir="2700000" algn="ctr" rotWithShape="0">
              <a:srgbClr val="002060">
                <a:alpha val="75000"/>
              </a:srgbClr>
            </a:outerShdw>
          </a:effectLst>
        </p:spPr>
        <p:txBody>
          <a:bodyPr>
            <a:normAutofit/>
          </a:bodyPr>
          <a:lstStyle>
            <a:lvl1pPr algn="r">
              <a:defRPr sz="36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1670" y="2054655"/>
            <a:ext cx="3817625" cy="773424"/>
          </a:xfrm>
        </p:spPr>
        <p:txBody>
          <a:bodyPr anchor="b"/>
          <a:lstStyle>
            <a:lvl1pPr marL="0" indent="0">
              <a:buNone/>
              <a:defRPr sz="2400" b="1" baseline="0">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1670" y="2818180"/>
            <a:ext cx="3817625"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877410" y="2054655"/>
            <a:ext cx="3817625" cy="773424"/>
          </a:xfrm>
        </p:spPr>
        <p:txBody>
          <a:bodyPr anchor="b"/>
          <a:lstStyle>
            <a:lvl1pPr marL="0" indent="0">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877410" y="2818180"/>
            <a:ext cx="3817625"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6.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4.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4.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2.mp4"/><Relationship Id="rId7" Type="http://schemas.openxmlformats.org/officeDocument/2006/relationships/image" Target="../media/image30.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9.xml"/><Relationship Id="rId5" Type="http://schemas.openxmlformats.org/officeDocument/2006/relationships/slideLayout" Target="../slideLayouts/slideLayout3.xml"/><Relationship Id="rId4" Type="http://schemas.openxmlformats.org/officeDocument/2006/relationships/video" Target="../media/media2.mp4"/><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2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8965" y="527605"/>
            <a:ext cx="8093365" cy="916230"/>
          </a:xfrm>
        </p:spPr>
        <p:txBody>
          <a:bodyPr>
            <a:normAutofit fontScale="90000"/>
          </a:bodyPr>
          <a:lstStyle/>
          <a:p>
            <a:r>
              <a:rPr lang="en-US" dirty="0" smtClean="0"/>
              <a:t>Informative Seafloor Exploration</a:t>
            </a:r>
            <a:r>
              <a:rPr lang="en-US" dirty="0"/>
              <a:t> </a:t>
            </a:r>
            <a:r>
              <a:rPr lang="en-US" dirty="0" smtClean="0"/>
              <a:t>for</a:t>
            </a:r>
            <a:br>
              <a:rPr lang="en-US" dirty="0" smtClean="0"/>
            </a:br>
            <a:r>
              <a:rPr lang="en-US" dirty="0" smtClean="0"/>
              <a:t>Benthic Habitat Mapping</a:t>
            </a:r>
            <a:endParaRPr lang="en-US" dirty="0"/>
          </a:p>
        </p:txBody>
      </p:sp>
      <p:sp>
        <p:nvSpPr>
          <p:cNvPr id="3" name="Subtitle 2"/>
          <p:cNvSpPr>
            <a:spLocks noGrp="1"/>
          </p:cNvSpPr>
          <p:nvPr>
            <p:ph type="subTitle" idx="1"/>
          </p:nvPr>
        </p:nvSpPr>
        <p:spPr>
          <a:xfrm>
            <a:off x="448965" y="1443835"/>
            <a:ext cx="8080555" cy="458115"/>
          </a:xfrm>
        </p:spPr>
        <p:txBody>
          <a:bodyPr>
            <a:normAutofit lnSpcReduction="10000"/>
          </a:bodyPr>
          <a:lstStyle/>
          <a:p>
            <a:r>
              <a:rPr lang="en-US" dirty="0" smtClean="0"/>
              <a:t>Kelvin Hsu</a:t>
            </a:r>
            <a:endParaRPr lang="en-US" dirty="0"/>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525" y="5469826"/>
            <a:ext cx="1518510" cy="122023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Oval Callout 7"/>
          <p:cNvSpPr/>
          <p:nvPr/>
        </p:nvSpPr>
        <p:spPr>
          <a:xfrm flipH="1">
            <a:off x="3728862" y="4192525"/>
            <a:ext cx="2074538" cy="1680111"/>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AU" dirty="0" smtClean="0"/>
              <a:t>Knowing the Bathymetry… </a:t>
            </a:r>
            <a:r>
              <a:rPr lang="en-AU" dirty="0"/>
              <a:t>w</a:t>
            </a:r>
            <a:r>
              <a:rPr lang="en-AU" dirty="0" smtClean="0"/>
              <a:t>hich way should I go?</a:t>
            </a:r>
            <a:endParaRPr lang="en-AU" dirty="0"/>
          </a:p>
        </p:txBody>
      </p:sp>
      <p:sp>
        <p:nvSpPr>
          <p:cNvPr id="11" name="Title 1"/>
          <p:cNvSpPr txBox="1">
            <a:spLocks/>
          </p:cNvSpPr>
          <p:nvPr/>
        </p:nvSpPr>
        <p:spPr>
          <a:xfrm>
            <a:off x="-166125" y="1822966"/>
            <a:ext cx="6260905" cy="610820"/>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lnSpcReduction="1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Informative Seafloor Exploration</a:t>
            </a:r>
            <a:endParaRPr lang="en-US" dirty="0"/>
          </a:p>
        </p:txBody>
      </p:sp>
      <p:sp>
        <p:nvSpPr>
          <p:cNvPr id="12" name="Title 1"/>
          <p:cNvSpPr txBox="1">
            <a:spLocks/>
          </p:cNvSpPr>
          <p:nvPr/>
        </p:nvSpPr>
        <p:spPr>
          <a:xfrm>
            <a:off x="4094365" y="3321643"/>
            <a:ext cx="4896320" cy="610820"/>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lnSpcReduction="1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Benthic Habitat Mapping</a:t>
            </a:r>
            <a:endParaRPr lang="en-US" dirty="0"/>
          </a:p>
        </p:txBody>
      </p:sp>
      <p:sp>
        <p:nvSpPr>
          <p:cNvPr id="14" name="Title 1"/>
          <p:cNvSpPr txBox="1">
            <a:spLocks/>
          </p:cNvSpPr>
          <p:nvPr/>
        </p:nvSpPr>
        <p:spPr>
          <a:xfrm>
            <a:off x="3961180" y="2693848"/>
            <a:ext cx="610820" cy="36156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60000" lnSpcReduction="2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for</a:t>
            </a:r>
            <a:endParaRPr lang="en-US" dirty="0"/>
          </a:p>
        </p:txBody>
      </p:sp>
    </p:spTree>
    <p:extLst>
      <p:ext uri="{BB962C8B-B14F-4D97-AF65-F5344CB8AC3E}">
        <p14:creationId xmlns:p14="http://schemas.microsoft.com/office/powerpoint/2010/main" val="10086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705" y="4278279"/>
            <a:ext cx="4115525" cy="2315920"/>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555" y="4278279"/>
            <a:ext cx="4115525" cy="2315920"/>
          </a:xfrm>
          <a:prstGeom prst="rect">
            <a:avLst/>
          </a:prstGeom>
          <a:ln>
            <a:noFill/>
          </a:ln>
          <a:effectLst>
            <a:outerShdw blurRad="190500" algn="tl" rotWithShape="0">
              <a:srgbClr val="000000">
                <a:alpha val="70000"/>
              </a:srgbClr>
            </a:outerShdw>
          </a:effectLst>
        </p:spPr>
      </p:pic>
      <p:cxnSp>
        <p:nvCxnSpPr>
          <p:cNvPr id="21" name="Straight Arrow Connector 20"/>
          <p:cNvCxnSpPr/>
          <p:nvPr/>
        </p:nvCxnSpPr>
        <p:spPr>
          <a:xfrm>
            <a:off x="2739540" y="5108755"/>
            <a:ext cx="2700109" cy="0"/>
          </a:xfrm>
          <a:prstGeom prst="straightConnector1">
            <a:avLst/>
          </a:prstGeom>
          <a:ln>
            <a:solidFill>
              <a:srgbClr val="6F4001"/>
            </a:solidFill>
            <a:tailEnd type="triangle"/>
          </a:ln>
        </p:spPr>
        <p:style>
          <a:lnRef idx="3">
            <a:schemeClr val="accent3"/>
          </a:lnRef>
          <a:fillRef idx="0">
            <a:schemeClr val="accent3"/>
          </a:fillRef>
          <a:effectRef idx="2">
            <a:schemeClr val="accent3"/>
          </a:effectRef>
          <a:fontRef idx="minor">
            <a:schemeClr val="tx1"/>
          </a:fontRef>
        </p:style>
      </p:cxn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4704" y="1809654"/>
            <a:ext cx="4115525" cy="2315920"/>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555" y="1809654"/>
            <a:ext cx="4115525" cy="2315920"/>
          </a:xfrm>
          <a:prstGeom prst="rect">
            <a:avLst/>
          </a:prstGeom>
          <a:ln>
            <a:noFill/>
          </a:ln>
          <a:effectLst>
            <a:outerShdw blurRad="190500" algn="tl" rotWithShape="0">
              <a:srgbClr val="000000">
                <a:alpha val="70000"/>
              </a:srgbClr>
            </a:outerShdw>
          </a:effectLst>
        </p:spPr>
      </p:pic>
      <p:cxnSp>
        <p:nvCxnSpPr>
          <p:cNvPr id="26" name="Straight Arrow Connector 25"/>
          <p:cNvCxnSpPr/>
          <p:nvPr/>
        </p:nvCxnSpPr>
        <p:spPr>
          <a:xfrm>
            <a:off x="2739539" y="2931839"/>
            <a:ext cx="2700109" cy="0"/>
          </a:xfrm>
          <a:prstGeom prst="straightConnector1">
            <a:avLst/>
          </a:prstGeom>
          <a:ln>
            <a:solidFill>
              <a:srgbClr val="6F4001"/>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01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237" y="3044979"/>
            <a:ext cx="4115525" cy="2315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565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237" y="3044979"/>
            <a:ext cx="4115525" cy="2315920"/>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553" y="1906422"/>
            <a:ext cx="3817625" cy="2148284"/>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554" y="4644098"/>
            <a:ext cx="3817625" cy="2148284"/>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7408" y="1901950"/>
            <a:ext cx="3817625" cy="2148284"/>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7409" y="4644098"/>
            <a:ext cx="3817625" cy="2148284"/>
          </a:xfrm>
          <a:prstGeom prst="rect">
            <a:avLst/>
          </a:prstGeom>
          <a:ln>
            <a:noFill/>
          </a:ln>
          <a:effectLst>
            <a:outerShdw blurRad="190500" algn="tl" rotWithShape="0">
              <a:srgbClr val="000000">
                <a:alpha val="70000"/>
              </a:srgbClr>
            </a:outerShdw>
          </a:effectLst>
        </p:spPr>
      </p:pic>
      <p:cxnSp>
        <p:nvCxnSpPr>
          <p:cNvPr id="10" name="Straight Arrow Connector 9"/>
          <p:cNvCxnSpPr/>
          <p:nvPr/>
        </p:nvCxnSpPr>
        <p:spPr>
          <a:xfrm flipH="1" flipV="1">
            <a:off x="3706542" y="3858351"/>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V="1">
            <a:off x="4760809" y="3858350"/>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p:cNvCxnSpPr/>
          <p:nvPr/>
        </p:nvCxnSpPr>
        <p:spPr>
          <a:xfrm flipH="1">
            <a:off x="3710799" y="4480714"/>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a:off x="4760809" y="4480714"/>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3939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sp>
        <p:nvSpPr>
          <p:cNvPr id="9" name="Content Placeholder 2"/>
          <p:cNvSpPr txBox="1">
            <a:spLocks/>
          </p:cNvSpPr>
          <p:nvPr/>
        </p:nvSpPr>
        <p:spPr>
          <a:xfrm>
            <a:off x="601365" y="2207055"/>
            <a:ext cx="8246070" cy="41230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Bayesian and Non-Parametric Model</a:t>
            </a:r>
          </a:p>
          <a:p>
            <a:r>
              <a:rPr lang="en-US" dirty="0" smtClean="0"/>
              <a:t>Flexible</a:t>
            </a:r>
          </a:p>
          <a:p>
            <a:r>
              <a:rPr lang="en-US" dirty="0" smtClean="0"/>
              <a:t>Infinite dimensional extension of a multivariate Gaussian distribution</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17729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555" y="2898109"/>
            <a:ext cx="3761955" cy="2821466"/>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725" y="2898109"/>
            <a:ext cx="3761955" cy="2821465"/>
          </a:xfrm>
          <a:prstGeom prst="rect">
            <a:avLst/>
          </a:prstGeom>
          <a:ln>
            <a:noFill/>
          </a:ln>
          <a:effectLst>
            <a:outerShdw blurRad="190500" algn="tl" rotWithShape="0">
              <a:srgbClr val="000000">
                <a:alpha val="70000"/>
              </a:srgbClr>
            </a:outerShdw>
          </a:effectLst>
        </p:spPr>
      </p:pic>
      <p:sp>
        <p:nvSpPr>
          <p:cNvPr id="8" name="Right Arrow 7"/>
          <p:cNvSpPr/>
          <p:nvPr/>
        </p:nvSpPr>
        <p:spPr>
          <a:xfrm>
            <a:off x="4132003" y="403981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946614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9725" y="2898109"/>
            <a:ext cx="3761955" cy="2821465"/>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709" y="3105802"/>
            <a:ext cx="4275740" cy="2406077"/>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2805" y="1929217"/>
            <a:ext cx="1021548" cy="1021548"/>
          </a:xfrm>
          <a:prstGeom prst="rect">
            <a:avLst/>
          </a:prstGeom>
        </p:spPr>
      </p:pic>
    </p:spTree>
    <p:extLst>
      <p:ext uri="{BB962C8B-B14F-4D97-AF65-F5344CB8AC3E}">
        <p14:creationId xmlns:p14="http://schemas.microsoft.com/office/powerpoint/2010/main" val="239657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Classifiers</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10"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4696" y="3350550"/>
            <a:ext cx="4725620" cy="256955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9102" y="3342164"/>
            <a:ext cx="1527051" cy="859314"/>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117" y="4201478"/>
            <a:ext cx="1527050" cy="859314"/>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9102" y="5060792"/>
            <a:ext cx="1527052" cy="859314"/>
          </a:xfrm>
          <a:prstGeom prst="rect">
            <a:avLst/>
          </a:prstGeom>
          <a:ln>
            <a:noFill/>
          </a:ln>
          <a:effectLst>
            <a:outerShdw blurRad="190500" algn="tl" rotWithShape="0">
              <a:srgbClr val="000000">
                <a:alpha val="70000"/>
              </a:srgbClr>
            </a:outerShdw>
          </a:effectLst>
        </p:spPr>
      </p:pic>
      <p:cxnSp>
        <p:nvCxnSpPr>
          <p:cNvPr id="15" name="Straight Arrow Connector 14"/>
          <p:cNvCxnSpPr/>
          <p:nvPr/>
        </p:nvCxnSpPr>
        <p:spPr>
          <a:xfrm flipH="1">
            <a:off x="6524904" y="3350550"/>
            <a:ext cx="305410" cy="10396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a:xfrm flipV="1">
            <a:off x="6533141" y="5069193"/>
            <a:ext cx="341568" cy="8128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V="1">
            <a:off x="2015908" y="4022113"/>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a:off x="2015908" y="5060792"/>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H="1">
            <a:off x="4620211" y="3045140"/>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19"/>
          <p:cNvSpPr/>
          <p:nvPr/>
        </p:nvSpPr>
        <p:spPr>
          <a:xfrm>
            <a:off x="3479041" y="2374467"/>
            <a:ext cx="2924262" cy="646331"/>
          </a:xfrm>
          <a:prstGeom prst="rect">
            <a:avLst/>
          </a:prstGeom>
        </p:spPr>
        <p:txBody>
          <a:bodyPr wrap="none">
            <a:spAutoFit/>
          </a:bodyPr>
          <a:lstStyle/>
          <a:p>
            <a:pPr algn="ctr"/>
            <a:r>
              <a:rPr lang="en-US" dirty="0" smtClean="0">
                <a:solidFill>
                  <a:schemeClr val="accent1">
                    <a:lumMod val="50000"/>
                  </a:schemeClr>
                </a:solidFill>
              </a:rPr>
              <a:t>Gaussian processes as an</a:t>
            </a:r>
          </a:p>
          <a:p>
            <a:pPr algn="ctr"/>
            <a:r>
              <a:rPr lang="en-US" dirty="0" smtClean="0">
                <a:solidFill>
                  <a:schemeClr val="accent1">
                    <a:lumMod val="50000"/>
                  </a:schemeClr>
                </a:solidFill>
              </a:rPr>
              <a:t>intermediate latent function</a:t>
            </a:r>
            <a:endParaRPr lang="en-AU"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21" name="Rectangle 20"/>
              <p:cNvSpPr/>
              <p:nvPr/>
            </p:nvSpPr>
            <p:spPr>
              <a:xfrm>
                <a:off x="92372" y="2392127"/>
                <a:ext cx="3676519" cy="1200329"/>
              </a:xfrm>
              <a:prstGeom prst="rect">
                <a:avLst/>
              </a:prstGeom>
            </p:spPr>
            <p:txBody>
              <a:bodyPr wrap="none">
                <a:spAutoFit/>
              </a:bodyPr>
              <a:lstStyle/>
              <a:p>
                <a14:m>
                  <m:oMath xmlns:m="http://schemas.openxmlformats.org/officeDocument/2006/math">
                    <m:r>
                      <a:rPr lang="en-AU" b="0" i="1" smtClean="0">
                        <a:solidFill>
                          <a:schemeClr val="accent1">
                            <a:lumMod val="50000"/>
                          </a:schemeClr>
                        </a:solidFill>
                        <a:latin typeface="Cambria Math" panose="02040503050406030204" pitchFamily="18" charset="0"/>
                      </a:rPr>
                      <m:t>𝑋</m:t>
                    </m:r>
                  </m:oMath>
                </a14:m>
                <a:r>
                  <a:rPr lang="en-AU" dirty="0" smtClean="0">
                    <a:solidFill>
                      <a:schemeClr val="accent1">
                        <a:lumMod val="50000"/>
                      </a:schemeClr>
                    </a:solidFill>
                  </a:rPr>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𝐟</m:t>
                    </m:r>
                  </m:oMath>
                </a14:m>
                <a:r>
                  <a:rPr lang="en-AU" dirty="0" smtClean="0">
                    <a:solidFill>
                      <a:schemeClr val="accent1">
                        <a:lumMod val="50000"/>
                      </a:schemeClr>
                    </a:solidFill>
                  </a:rPr>
                  <a:t> : Latent GP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𝐲</m:t>
                    </m:r>
                  </m:oMath>
                </a14:m>
                <a:r>
                  <a:rPr lang="en-AU" dirty="0">
                    <a:solidFill>
                      <a:schemeClr val="accent1">
                        <a:lumMod val="50000"/>
                      </a:schemeClr>
                    </a:solidFill>
                  </a:rPr>
                  <a:t>: </a:t>
                </a:r>
                <a:r>
                  <a:rPr lang="en-AU" dirty="0" smtClean="0">
                    <a:solidFill>
                      <a:schemeClr val="accent1">
                        <a:lumMod val="50000"/>
                      </a:schemeClr>
                    </a:solidFill>
                  </a:rPr>
                  <a:t>Target Output at Training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92372" y="2392127"/>
                <a:ext cx="3676519" cy="1200329"/>
              </a:xfrm>
              <a:prstGeom prst="rect">
                <a:avLst/>
              </a:prstGeom>
              <a:blipFill rotWithShape="0">
                <a:blip r:embed="rId8"/>
                <a:stretch>
                  <a:fillRect t="-253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26078" y="5712405"/>
                <a:ext cx="3633559" cy="1223989"/>
              </a:xfrm>
              <a:prstGeom prst="rect">
                <a:avLst/>
              </a:prstGeom>
            </p:spPr>
            <p:txBody>
              <a:bodyPr wrap="none">
                <a:spAutoFit/>
              </a:bodyPr>
              <a:lstStyle/>
              <a:p>
                <a14:m>
                  <m:oMath xmlns:m="http://schemas.openxmlformats.org/officeDocument/2006/math">
                    <m:sSup>
                      <m:sSupPr>
                        <m:ctrlPr>
                          <a:rPr lang="en-AU" b="0" i="1" smtClean="0">
                            <a:solidFill>
                              <a:schemeClr val="accent1">
                                <a:lumMod val="50000"/>
                              </a:schemeClr>
                            </a:solidFill>
                            <a:latin typeface="Cambria Math" panose="02040503050406030204" pitchFamily="18" charset="0"/>
                          </a:rPr>
                        </m:ctrlPr>
                      </m:sSupPr>
                      <m:e>
                        <m:r>
                          <a:rPr lang="en-AU" b="0" i="1" smtClean="0">
                            <a:solidFill>
                              <a:schemeClr val="accent1">
                                <a:lumMod val="50000"/>
                              </a:schemeClr>
                            </a:solidFill>
                            <a:latin typeface="Cambria Math" panose="02040503050406030204" pitchFamily="18" charset="0"/>
                          </a:rPr>
                          <m:t>𝑋</m:t>
                        </m:r>
                      </m:e>
                      <m:sup>
                        <m:r>
                          <a:rPr lang="en-AU" b="0"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𝐟</m:t>
                        </m:r>
                      </m:e>
                      <m:sup>
                        <m:r>
                          <a:rPr lang="en-AU" b="1"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 Latent GP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𝐲</m:t>
                        </m:r>
                      </m:e>
                      <m:sup>
                        <m:r>
                          <a:rPr lang="en-AU" b="1" i="1" smtClean="0">
                            <a:solidFill>
                              <a:schemeClr val="accent1">
                                <a:lumMod val="50000"/>
                              </a:schemeClr>
                            </a:solidFill>
                            <a:latin typeface="Cambria Math" panose="02040503050406030204" pitchFamily="18" charset="0"/>
                          </a:rPr>
                          <m:t>∗</m:t>
                        </m:r>
                      </m:sup>
                    </m:sSup>
                  </m:oMath>
                </a14:m>
                <a:r>
                  <a:rPr lang="en-AU" dirty="0">
                    <a:solidFill>
                      <a:schemeClr val="accent1">
                        <a:lumMod val="50000"/>
                      </a:schemeClr>
                    </a:solidFill>
                  </a:rPr>
                  <a:t>: </a:t>
                </a:r>
                <a:r>
                  <a:rPr lang="en-AU" dirty="0" smtClean="0">
                    <a:solidFill>
                      <a:schemeClr val="accent1">
                        <a:lumMod val="50000"/>
                      </a:schemeClr>
                    </a:solidFill>
                  </a:rPr>
                  <a:t>Target Output at Query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26078" y="5712405"/>
                <a:ext cx="3633559" cy="1223989"/>
              </a:xfrm>
              <a:prstGeom prst="rect">
                <a:avLst/>
              </a:prstGeom>
              <a:blipFill rotWithShape="0">
                <a:blip r:embed="rId9"/>
                <a:stretch>
                  <a:fillRect t="-2488"/>
                </a:stretch>
              </a:blipFill>
            </p:spPr>
            <p:txBody>
              <a:bodyPr/>
              <a:lstStyle/>
              <a:p>
                <a:r>
                  <a:rPr lang="en-AU">
                    <a:noFill/>
                  </a:rPr>
                  <a:t> </a:t>
                </a:r>
              </a:p>
            </p:txBody>
          </p:sp>
        </mc:Fallback>
      </mc:AlternateContent>
    </p:spTree>
    <p:extLst>
      <p:ext uri="{BB962C8B-B14F-4D97-AF65-F5344CB8AC3E}">
        <p14:creationId xmlns:p14="http://schemas.microsoft.com/office/powerpoint/2010/main" val="110328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10" name="Oval 9"/>
          <p:cNvSpPr/>
          <p:nvPr/>
        </p:nvSpPr>
        <p:spPr>
          <a:xfrm>
            <a:off x="6820099" y="378484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Oval 8"/>
          <p:cNvSpPr/>
          <p:nvPr/>
        </p:nvSpPr>
        <p:spPr>
          <a:xfrm>
            <a:off x="553805" y="378484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 name="Title 1"/>
          <p:cNvSpPr>
            <a:spLocks noGrp="1"/>
          </p:cNvSpPr>
          <p:nvPr>
            <p:ph type="title"/>
          </p:nvPr>
        </p:nvSpPr>
        <p:spPr/>
        <p:txBody>
          <a:bodyPr>
            <a:normAutofit fontScale="90000"/>
          </a:bodyPr>
          <a:lstStyle/>
          <a:p>
            <a:r>
              <a:rPr lang="en-US" dirty="0" smtClean="0"/>
              <a:t>Gaussian Process Classifiers</a:t>
            </a:r>
            <a:endParaRPr lang="en-US" dirty="0"/>
          </a:p>
        </p:txBody>
      </p:sp>
      <p:sp>
        <p:nvSpPr>
          <p:cNvPr id="3" name="Content Placeholder 2"/>
          <p:cNvSpPr>
            <a:spLocks noGrp="1"/>
          </p:cNvSpPr>
          <p:nvPr>
            <p:ph idx="1"/>
          </p:nvPr>
        </p:nvSpPr>
        <p:spPr/>
        <p:txBody>
          <a:bodyPr/>
          <a:lstStyle/>
          <a:p>
            <a:endParaRPr lang="en-US" dirty="0"/>
          </a:p>
          <a:p>
            <a:endParaRPr lang="en-US" dirty="0" smtClean="0"/>
          </a:p>
          <a:p>
            <a:pPr lvl="5"/>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4950" y="297088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TextBox 4"/>
              <p:cNvSpPr txBox="1"/>
              <p:nvPr/>
            </p:nvSpPr>
            <p:spPr>
              <a:xfrm>
                <a:off x="1183258" y="397635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5" name="TextBox 4"/>
              <p:cNvSpPr txBox="1">
                <a:spLocks noRot="1" noChangeAspect="1" noMove="1" noResize="1" noEditPoints="1" noAdjustHandles="1" noChangeArrowheads="1" noChangeShapeType="1" noTextEdit="1"/>
              </p:cNvSpPr>
              <p:nvPr/>
            </p:nvSpPr>
            <p:spPr>
              <a:xfrm>
                <a:off x="1183258" y="3976351"/>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385730" y="396516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6" name="TextBox 5"/>
              <p:cNvSpPr txBox="1">
                <a:spLocks noRot="1" noChangeAspect="1" noMove="1" noResize="1" noEditPoints="1" noAdjustHandles="1" noChangeArrowheads="1" noChangeShapeType="1" noTextEdit="1"/>
              </p:cNvSpPr>
              <p:nvPr/>
            </p:nvSpPr>
            <p:spPr>
              <a:xfrm>
                <a:off x="7385730" y="3965162"/>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7" name="Right Arrow 6"/>
          <p:cNvSpPr/>
          <p:nvPr/>
        </p:nvSpPr>
        <p:spPr>
          <a:xfrm>
            <a:off x="2233560" y="397589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8" name="Right Arrow 7"/>
          <p:cNvSpPr/>
          <p:nvPr/>
        </p:nvSpPr>
        <p:spPr>
          <a:xfrm>
            <a:off x="6008710" y="397942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347819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Mapping Benthic Habitats </a:t>
            </a:r>
            <a:r>
              <a:rPr lang="en-US" dirty="0" smtClean="0"/>
              <a:t/>
            </a:r>
            <a:br>
              <a:rPr lang="en-US" dirty="0" smtClean="0"/>
            </a:br>
            <a:r>
              <a:rPr lang="en-US" dirty="0" smtClean="0"/>
              <a:t>at </a:t>
            </a:r>
            <a:r>
              <a:rPr lang="en-US" dirty="0"/>
              <a:t>Scott Reef</a:t>
            </a:r>
          </a:p>
        </p:txBody>
      </p:sp>
      <p:sp>
        <p:nvSpPr>
          <p:cNvPr id="3" name="Content Placeholder 2"/>
          <p:cNvSpPr>
            <a:spLocks noGrp="1"/>
          </p:cNvSpPr>
          <p:nvPr>
            <p:ph idx="1"/>
          </p:nvPr>
        </p:nvSpPr>
        <p:spPr/>
        <p:txBody>
          <a:bodyPr/>
          <a:lstStyle/>
          <a:p>
            <a:endParaRPr lang="en-US" dirty="0"/>
          </a:p>
          <a:p>
            <a:endParaRPr lang="en-US" dirty="0" smtClean="0"/>
          </a:p>
          <a:p>
            <a:pPr lvl="5"/>
            <a:endParaRPr lang="en-US" dirty="0"/>
          </a:p>
        </p:txBody>
      </p:sp>
      <p:sp>
        <p:nvSpPr>
          <p:cNvPr id="11"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360" y="4192525"/>
            <a:ext cx="3966771" cy="2232212"/>
          </a:xfrm>
          <a:prstGeom prst="rect">
            <a:avLst/>
          </a:prstGeom>
          <a:ln>
            <a:noFill/>
          </a:ln>
          <a:effectLst>
            <a:outerShdw blurRad="190500" algn="tl" rotWithShape="0">
              <a:srgbClr val="000000">
                <a:alpha val="70000"/>
              </a:srgbClr>
            </a:outerShdw>
          </a:effectLst>
        </p:spPr>
      </p:pic>
      <p:sp>
        <p:nvSpPr>
          <p:cNvPr id="14" name="Rectangle 13"/>
          <p:cNvSpPr/>
          <p:nvPr/>
        </p:nvSpPr>
        <p:spPr>
          <a:xfrm>
            <a:off x="1533926" y="3823193"/>
            <a:ext cx="1445845" cy="369332"/>
          </a:xfrm>
          <a:prstGeom prst="rect">
            <a:avLst/>
          </a:prstGeom>
        </p:spPr>
        <p:txBody>
          <a:bodyPr wrap="none">
            <a:spAutoFit/>
          </a:bodyPr>
          <a:lstStyle/>
          <a:p>
            <a:pPr algn="ctr"/>
            <a:r>
              <a:rPr lang="en-US" dirty="0" smtClean="0">
                <a:solidFill>
                  <a:schemeClr val="accent6">
                    <a:lumMod val="20000"/>
                    <a:lumOff val="80000"/>
                  </a:schemeClr>
                </a:solidFill>
              </a:rPr>
              <a:t>Ground Truth</a:t>
            </a:r>
            <a:endParaRPr lang="en-AU" dirty="0">
              <a:solidFill>
                <a:schemeClr val="accent6">
                  <a:lumMod val="20000"/>
                  <a:lumOff val="80000"/>
                </a:schemeClr>
              </a:solidFill>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7663" y="2112478"/>
            <a:ext cx="2768674" cy="1558010"/>
          </a:xfrm>
          <a:prstGeom prst="rect">
            <a:avLst/>
          </a:prstGeom>
          <a:ln>
            <a:noFill/>
          </a:ln>
          <a:effectLst>
            <a:outerShdw blurRad="190500" algn="tl" rotWithShape="0">
              <a:srgbClr val="000000">
                <a:alpha val="70000"/>
              </a:srgbClr>
            </a:outerShdw>
          </a:effectLst>
        </p:spPr>
      </p:pic>
      <p:sp>
        <p:nvSpPr>
          <p:cNvPr id="16" name="Rectangle 15"/>
          <p:cNvSpPr/>
          <p:nvPr/>
        </p:nvSpPr>
        <p:spPr>
          <a:xfrm>
            <a:off x="5364018" y="3823193"/>
            <a:ext cx="2981458" cy="369332"/>
          </a:xfrm>
          <a:prstGeom prst="rect">
            <a:avLst/>
          </a:prstGeom>
        </p:spPr>
        <p:txBody>
          <a:bodyPr wrap="none">
            <a:spAutoFit/>
          </a:bodyPr>
          <a:lstStyle/>
          <a:p>
            <a:pPr algn="ctr"/>
            <a:r>
              <a:rPr lang="en-US" dirty="0" smtClean="0">
                <a:solidFill>
                  <a:schemeClr val="accent6">
                    <a:lumMod val="20000"/>
                    <a:lumOff val="80000"/>
                  </a:schemeClr>
                </a:solidFill>
              </a:rPr>
              <a:t>Prediction of Benthic Habitats</a:t>
            </a:r>
            <a:endParaRPr lang="en-AU" dirty="0">
              <a:solidFill>
                <a:schemeClr val="accent6">
                  <a:lumMod val="20000"/>
                  <a:lumOff val="80000"/>
                </a:schemeClr>
              </a:solidFill>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463" y="4192525"/>
            <a:ext cx="3966770" cy="2232212"/>
          </a:xfrm>
          <a:prstGeom prst="rect">
            <a:avLst/>
          </a:prstGeom>
        </p:spPr>
      </p:pic>
    </p:spTree>
    <p:extLst>
      <p:ext uri="{BB962C8B-B14F-4D97-AF65-F5344CB8AC3E}">
        <p14:creationId xmlns:p14="http://schemas.microsoft.com/office/powerpoint/2010/main" val="195589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a:t>
            </a:r>
            <a:r>
              <a:rPr lang="en-US" dirty="0" smtClean="0"/>
              <a:t>ocean  </a:t>
            </a:r>
            <a:r>
              <a:rPr lang="en-US" dirty="0"/>
              <a:t/>
            </a:r>
            <a:br>
              <a:rPr lang="en-US" dirty="0"/>
            </a:br>
            <a:r>
              <a:rPr lang="en-US" dirty="0" smtClean="0"/>
              <a:t>seafloor have </a:t>
            </a:r>
            <a:r>
              <a:rPr lang="en-US" dirty="0"/>
              <a:t>we mapped?</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Tree>
    <p:extLst>
      <p:ext uri="{BB962C8B-B14F-4D97-AF65-F5344CB8AC3E}">
        <p14:creationId xmlns:p14="http://schemas.microsoft.com/office/powerpoint/2010/main" val="11061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p:sp>
        <p:nvSpPr>
          <p:cNvPr id="5" name="Content Placeholder 4"/>
          <p:cNvSpPr>
            <a:spLocks noGrp="1"/>
          </p:cNvSpPr>
          <p:nvPr>
            <p:ph idx="1"/>
          </p:nvPr>
        </p:nvSpPr>
        <p:spPr/>
        <p:txBody>
          <a:bodyPr/>
          <a:lstStyle/>
          <a:p>
            <a:r>
              <a:rPr lang="en-US" dirty="0" smtClean="0"/>
              <a:t>Measures desirability of a candidate path</a:t>
            </a:r>
          </a:p>
          <a:p>
            <a:r>
              <a:rPr lang="en-US" dirty="0" smtClean="0"/>
              <a:t>More Information -&gt; More desirable</a:t>
            </a:r>
          </a:p>
          <a:p>
            <a:r>
              <a:rPr lang="en-US" dirty="0" smtClean="0"/>
              <a:t>What is the best way to measure information?</a:t>
            </a:r>
            <a:endParaRPr lang="en-US"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8720" y="3429000"/>
            <a:ext cx="5650085" cy="3179459"/>
          </a:xfrm>
          <a:prstGeom prst="rect">
            <a:avLst/>
          </a:prstGeom>
          <a:ln>
            <a:noFill/>
          </a:ln>
          <a:effectLst>
            <a:outerShdw blurRad="190500" algn="tl" rotWithShape="0">
              <a:srgbClr val="000000">
                <a:alpha val="70000"/>
              </a:srgbClr>
            </a:outerShdw>
          </a:effectLst>
        </p:spPr>
      </p:pic>
      <p:cxnSp>
        <p:nvCxnSpPr>
          <p:cNvPr id="19" name="Curved Connector 18"/>
          <p:cNvCxnSpPr/>
          <p:nvPr/>
        </p:nvCxnSpPr>
        <p:spPr>
          <a:xfrm flipV="1">
            <a:off x="3961180" y="4345230"/>
            <a:ext cx="1221640" cy="916230"/>
          </a:xfrm>
          <a:prstGeom prst="curvedConnector3">
            <a:avLst>
              <a:gd name="adj1" fmla="val 16733"/>
            </a:avLst>
          </a:prstGeom>
          <a:ln>
            <a:solidFill>
              <a:schemeClr val="accent2"/>
            </a:solidFill>
            <a:prstDash val="sys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9770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p:txBody>
              <a:bodyPr/>
              <a:lstStyle/>
              <a:p>
                <a:r>
                  <a:rPr lang="en-US" dirty="0"/>
                  <a:t>Information is measured by Entropy</a:t>
                </a:r>
              </a:p>
              <a:p>
                <a:pPr marL="457200" lvl="1"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𝐻</m:t>
                          </m:r>
                        </m:e>
                        <m:sub>
                          <m:r>
                            <a:rPr lang="en-AU" i="1">
                              <a:latin typeface="Cambria Math" panose="02040503050406030204" pitchFamily="18" charset="0"/>
                            </a:rPr>
                            <m:t>𝑖</m:t>
                          </m:r>
                        </m:sub>
                      </m:sSub>
                      <m:r>
                        <a:rPr lang="en-AU" i="1">
                          <a:latin typeface="Cambria Math" panose="02040503050406030204" pitchFamily="18" charset="0"/>
                        </a:rPr>
                        <m:t>=−</m:t>
                      </m:r>
                      <m:nary>
                        <m:naryPr>
                          <m:chr m:val="∑"/>
                          <m:ctrlPr>
                            <a:rPr lang="en-AU" i="1">
                              <a:latin typeface="Cambria Math" panose="02040503050406030204" pitchFamily="18" charset="0"/>
                            </a:rPr>
                          </m:ctrlPr>
                        </m:naryPr>
                        <m:sub>
                          <m:r>
                            <a:rPr lang="en-AU" i="1">
                              <a:latin typeface="Cambria Math" panose="02040503050406030204" pitchFamily="18" charset="0"/>
                            </a:rPr>
                            <m:t>𝑐</m:t>
                          </m:r>
                          <m:r>
                            <a:rPr lang="en-AU" i="1">
                              <a:latin typeface="Cambria Math" panose="02040503050406030204" pitchFamily="18" charset="0"/>
                            </a:rPr>
                            <m:t>=1</m:t>
                          </m:r>
                        </m:sub>
                        <m:sup>
                          <m:sSub>
                            <m:sSubPr>
                              <m:ctrlPr>
                                <a:rPr lang="en-AU" i="1">
                                  <a:latin typeface="Cambria Math" panose="02040503050406030204" pitchFamily="18" charset="0"/>
                                </a:rPr>
                              </m:ctrlPr>
                            </m:sSubPr>
                            <m:e>
                              <m:r>
                                <a:rPr lang="en-AU" i="1">
                                  <a:latin typeface="Cambria Math" panose="02040503050406030204" pitchFamily="18" charset="0"/>
                                </a:rPr>
                                <m:t>𝑛</m:t>
                              </m:r>
                            </m:e>
                            <m:sub>
                              <m:r>
                                <a:rPr lang="en-AU" i="1">
                                  <a:latin typeface="Cambria Math" panose="02040503050406030204" pitchFamily="18" charset="0"/>
                                </a:rPr>
                                <m:t>𝐶</m:t>
                              </m:r>
                            </m:sub>
                          </m:sSub>
                        </m:sup>
                        <m:e>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m:rPr>
                              <m:sty m:val="p"/>
                            </m:rPr>
                            <a:rPr lang="en-AU">
                              <a:latin typeface="Cambria Math" panose="02040503050406030204" pitchFamily="18" charset="0"/>
                            </a:rPr>
                            <m:t>log</m:t>
                          </m:r>
                          <m:r>
                            <a:rPr lang="en-AU" i="1">
                              <a:latin typeface="Cambria Math" panose="02040503050406030204" pitchFamily="18" charset="0"/>
                            </a:rPr>
                            <m:t>⁡(</m:t>
                          </m:r>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a:rPr lang="en-AU" i="1">
                              <a:latin typeface="Cambria Math" panose="02040503050406030204" pitchFamily="18" charset="0"/>
                            </a:rPr>
                            <m:t>)</m:t>
                          </m:r>
                          <m:r>
                            <m:rPr>
                              <m:nor/>
                            </m:rPr>
                            <a:rPr lang="en-US" dirty="0"/>
                            <m:t> </m:t>
                          </m:r>
                        </m:e>
                      </m:nary>
                    </m:oMath>
                  </m:oMathPara>
                </a14:m>
                <a:endParaRPr lang="en-US"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4"/>
                <a:stretch>
                  <a:fillRect l="-1531" t="-1427"/>
                </a:stretch>
              </a:blipFill>
            </p:spPr>
            <p:txBody>
              <a:bodyPr/>
              <a:lstStyle/>
              <a:p>
                <a:r>
                  <a:rPr lang="en-AU">
                    <a:noFill/>
                  </a:rPr>
                  <a:t> </a:t>
                </a:r>
              </a:p>
            </p:txBody>
          </p:sp>
        </mc:Fallback>
      </mc:AlternateContent>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8720" y="3429000"/>
            <a:ext cx="5650085" cy="3179459"/>
          </a:xfrm>
          <a:prstGeom prst="rect">
            <a:avLst/>
          </a:prstGeom>
          <a:ln>
            <a:noFill/>
          </a:ln>
          <a:effectLst>
            <a:outerShdw blurRad="190500" algn="tl" rotWithShape="0">
              <a:srgbClr val="000000">
                <a:alpha val="70000"/>
              </a:srgbClr>
            </a:outerShdw>
          </a:effectLst>
        </p:spPr>
      </p:pic>
      <p:cxnSp>
        <p:nvCxnSpPr>
          <p:cNvPr id="19" name="Curved Connector 18"/>
          <p:cNvCxnSpPr/>
          <p:nvPr/>
        </p:nvCxnSpPr>
        <p:spPr>
          <a:xfrm flipV="1">
            <a:off x="3961180" y="4345230"/>
            <a:ext cx="1221640" cy="916230"/>
          </a:xfrm>
          <a:prstGeom prst="curvedConnector3">
            <a:avLst>
              <a:gd name="adj1" fmla="val 16733"/>
            </a:avLst>
          </a:prstGeom>
          <a:ln>
            <a:solidFill>
              <a:schemeClr val="accent2"/>
            </a:solidFill>
            <a:prstDash val="sys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38093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p:txBody>
              <a:bodyPr/>
              <a:lstStyle/>
              <a:p>
                <a:r>
                  <a:rPr lang="en-US" dirty="0" smtClean="0"/>
                  <a:t>Information is measured by Entropy</a:t>
                </a:r>
              </a:p>
              <a:p>
                <a:pPr marL="457200" lvl="1" indent="0">
                  <a:buNone/>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𝐻</m:t>
                          </m:r>
                        </m:e>
                        <m:sub>
                          <m:r>
                            <a:rPr lang="en-AU" b="0" i="1" smtClean="0">
                              <a:latin typeface="Cambria Math" panose="02040503050406030204" pitchFamily="18" charset="0"/>
                            </a:rPr>
                            <m:t>𝑖</m:t>
                          </m:r>
                        </m:sub>
                      </m:sSub>
                      <m:r>
                        <a:rPr lang="en-AU" b="0" i="1" smtClean="0">
                          <a:latin typeface="Cambria Math" panose="02040503050406030204" pitchFamily="18" charset="0"/>
                        </a:rPr>
                        <m:t>=</m:t>
                      </m:r>
                      <m:r>
                        <a:rPr lang="en-AU" b="0" i="1" smtClean="0">
                          <a:latin typeface="Cambria Math" panose="02040503050406030204" pitchFamily="18" charset="0"/>
                        </a:rPr>
                        <m:t>−</m:t>
                      </m:r>
                      <m:nary>
                        <m:naryPr>
                          <m:chr m:val="∑"/>
                          <m:ctrlPr>
                            <a:rPr lang="en-AU" b="0" i="1" smtClean="0">
                              <a:latin typeface="Cambria Math" panose="02040503050406030204" pitchFamily="18" charset="0"/>
                            </a:rPr>
                          </m:ctrlPr>
                        </m:naryPr>
                        <m:sub>
                          <m:r>
                            <a:rPr lang="en-AU" b="0" i="1" smtClean="0">
                              <a:latin typeface="Cambria Math" panose="02040503050406030204" pitchFamily="18" charset="0"/>
                            </a:rPr>
                            <m:t>𝑐</m:t>
                          </m:r>
                          <m:r>
                            <a:rPr lang="en-AU" b="0" i="1" smtClean="0">
                              <a:latin typeface="Cambria Math" panose="02040503050406030204" pitchFamily="18" charset="0"/>
                            </a:rPr>
                            <m:t>=1</m:t>
                          </m:r>
                        </m:sub>
                        <m:sup>
                          <m:sSub>
                            <m:sSubPr>
                              <m:ctrlPr>
                                <a:rPr lang="en-AU" b="0" i="1" smtClean="0">
                                  <a:latin typeface="Cambria Math" panose="02040503050406030204" pitchFamily="18" charset="0"/>
                                </a:rPr>
                              </m:ctrlPr>
                            </m:sSubPr>
                            <m:e>
                              <m:r>
                                <a:rPr lang="en-AU" b="0" i="1" smtClean="0">
                                  <a:latin typeface="Cambria Math" panose="02040503050406030204" pitchFamily="18" charset="0"/>
                                </a:rPr>
                                <m:t>𝑛</m:t>
                              </m:r>
                            </m:e>
                            <m:sub>
                              <m:r>
                                <a:rPr lang="en-AU" b="0" i="1" smtClean="0">
                                  <a:latin typeface="Cambria Math" panose="02040503050406030204" pitchFamily="18" charset="0"/>
                                </a:rPr>
                                <m:t>𝐶</m:t>
                              </m:r>
                            </m:sub>
                          </m:sSub>
                        </m:sup>
                        <m:e>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m:rPr>
                              <m:sty m:val="p"/>
                            </m:rPr>
                            <a:rPr lang="en-AU">
                              <a:latin typeface="Cambria Math" panose="02040503050406030204" pitchFamily="18" charset="0"/>
                            </a:rPr>
                            <m:t>log</m:t>
                          </m:r>
                          <m:r>
                            <a:rPr lang="en-AU" i="1">
                              <a:latin typeface="Cambria Math" panose="02040503050406030204" pitchFamily="18" charset="0"/>
                            </a:rPr>
                            <m:t>⁡(</m:t>
                          </m:r>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a:rPr lang="en-AU" i="1">
                              <a:latin typeface="Cambria Math" panose="02040503050406030204" pitchFamily="18" charset="0"/>
                            </a:rPr>
                            <m:t>)</m:t>
                          </m:r>
                          <m:r>
                            <m:rPr>
                              <m:nor/>
                            </m:rPr>
                            <a:rPr lang="en-US" dirty="0"/>
                            <m:t> </m:t>
                          </m:r>
                        </m:e>
                      </m:nary>
                    </m:oMath>
                  </m:oMathPara>
                </a14:m>
                <a:endParaRPr lang="en-US"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4"/>
                <a:stretch>
                  <a:fillRect l="-1531" t="-1427"/>
                </a:stretch>
              </a:blipFill>
            </p:spPr>
            <p:txBody>
              <a:bodyPr/>
              <a:lstStyle/>
              <a:p>
                <a:r>
                  <a:rPr lang="en-AU">
                    <a:noFill/>
                  </a:rPr>
                  <a:t> </a:t>
                </a:r>
              </a:p>
            </p:txBody>
          </p:sp>
        </mc:Fallback>
      </mc:AlternateContent>
      <p:sp>
        <p:nvSpPr>
          <p:cNvPr id="6" name="Oval 5"/>
          <p:cNvSpPr/>
          <p:nvPr/>
        </p:nvSpPr>
        <p:spPr>
          <a:xfrm>
            <a:off x="6972804"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Oval 6"/>
          <p:cNvSpPr/>
          <p:nvPr/>
        </p:nvSpPr>
        <p:spPr>
          <a:xfrm>
            <a:off x="706510"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7655" y="388711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9" name="TextBox 8"/>
              <p:cNvSpPr txBox="1"/>
              <p:nvPr/>
            </p:nvSpPr>
            <p:spPr>
              <a:xfrm>
                <a:off x="1335963" y="489258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9" name="TextBox 8"/>
              <p:cNvSpPr txBox="1">
                <a:spLocks noRot="1" noChangeAspect="1" noMove="1" noResize="1" noEditPoints="1" noAdjustHandles="1" noChangeArrowheads="1" noChangeShapeType="1" noTextEdit="1"/>
              </p:cNvSpPr>
              <p:nvPr/>
            </p:nvSpPr>
            <p:spPr>
              <a:xfrm>
                <a:off x="1335963" y="4892581"/>
                <a:ext cx="434093" cy="369332"/>
              </a:xfrm>
              <a:prstGeom prst="rect">
                <a:avLst/>
              </a:prstGeom>
              <a:blipFill rotWithShape="0">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538435" y="488139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10" name="TextBox 9"/>
              <p:cNvSpPr txBox="1">
                <a:spLocks noRot="1" noChangeAspect="1" noMove="1" noResize="1" noEditPoints="1" noAdjustHandles="1" noChangeArrowheads="1" noChangeShapeType="1" noTextEdit="1"/>
              </p:cNvSpPr>
              <p:nvPr/>
            </p:nvSpPr>
            <p:spPr>
              <a:xfrm>
                <a:off x="7538435" y="4881392"/>
                <a:ext cx="468333" cy="369332"/>
              </a:xfrm>
              <a:prstGeom prst="rect">
                <a:avLst/>
              </a:prstGeom>
              <a:blipFill rotWithShape="0">
                <a:blip r:embed="rId7"/>
                <a:stretch>
                  <a:fillRect/>
                </a:stretch>
              </a:blipFill>
            </p:spPr>
            <p:txBody>
              <a:bodyPr/>
              <a:lstStyle/>
              <a:p>
                <a:r>
                  <a:rPr lang="en-AU">
                    <a:noFill/>
                  </a:rPr>
                  <a:t> </a:t>
                </a:r>
              </a:p>
            </p:txBody>
          </p:sp>
        </mc:Fallback>
      </mc:AlternateContent>
      <p:sp>
        <p:nvSpPr>
          <p:cNvPr id="11" name="Right Arrow 10"/>
          <p:cNvSpPr/>
          <p:nvPr/>
        </p:nvSpPr>
        <p:spPr>
          <a:xfrm>
            <a:off x="2386265" y="489212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12" name="Right Arrow 11"/>
          <p:cNvSpPr/>
          <p:nvPr/>
        </p:nvSpPr>
        <p:spPr>
          <a:xfrm>
            <a:off x="6161415" y="489565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40420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p:txBody>
              <a:bodyPr/>
              <a:lstStyle/>
              <a:p>
                <a:r>
                  <a:rPr lang="en-US" dirty="0" smtClean="0"/>
                  <a:t>Non-Mutual Acquisition:</a:t>
                </a:r>
                <a:endParaRPr lang="en-US" dirty="0" smtClean="0"/>
              </a:p>
              <a:p>
                <a:pPr marL="457200" lvl="1"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𝐼</m:t>
                      </m:r>
                      <m:r>
                        <a:rPr lang="en-AU" i="1" smtClean="0">
                          <a:latin typeface="Cambria Math" panose="02040503050406030204" pitchFamily="18" charset="0"/>
                        </a:rPr>
                        <m:t>=</m:t>
                      </m:r>
                      <m:r>
                        <a:rPr lang="en-AU" b="0" i="1" smtClean="0">
                          <a:latin typeface="Cambria Math" panose="02040503050406030204" pitchFamily="18" charset="0"/>
                        </a:rPr>
                        <m:t>−</m:t>
                      </m:r>
                      <m:f>
                        <m:fPr>
                          <m:ctrlPr>
                            <a:rPr lang="en-AU" i="1" smtClean="0">
                              <a:latin typeface="Cambria Math" panose="02040503050406030204" pitchFamily="18" charset="0"/>
                            </a:rPr>
                          </m:ctrlPr>
                        </m:fPr>
                        <m:num>
                          <m:r>
                            <a:rPr lang="en-AU" b="0" i="1" smtClean="0">
                              <a:latin typeface="Cambria Math" panose="02040503050406030204" pitchFamily="18" charset="0"/>
                            </a:rPr>
                            <m:t>1</m:t>
                          </m:r>
                        </m:num>
                        <m:den>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den>
                      </m:f>
                      <m:nary>
                        <m:naryPr>
                          <m:chr m:val="∑"/>
                          <m:ctrlPr>
                            <a:rPr lang="en-AU" i="1">
                              <a:latin typeface="Cambria Math" panose="02040503050406030204" pitchFamily="18" charset="0"/>
                            </a:rPr>
                          </m:ctrlPr>
                        </m:naryPr>
                        <m:sub>
                          <m:r>
                            <m:rPr>
                              <m:brk m:alnAt="23"/>
                            </m:rPr>
                            <a:rPr lang="en-AU" i="1">
                              <a:latin typeface="Cambria Math" panose="02040503050406030204" pitchFamily="18" charset="0"/>
                            </a:rPr>
                            <m:t>𝑖</m:t>
                          </m:r>
                          <m:r>
                            <a:rPr lang="en-AU" i="1">
                              <a:latin typeface="Cambria Math" panose="02040503050406030204" pitchFamily="18" charset="0"/>
                            </a:rPr>
                            <m:t>=1</m:t>
                          </m:r>
                        </m:sub>
                        <m:sup>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sup>
                        <m:e>
                          <m:sSub>
                            <m:sSubPr>
                              <m:ctrlPr>
                                <a:rPr lang="en-AU" i="1">
                                  <a:latin typeface="Cambria Math" panose="02040503050406030204" pitchFamily="18" charset="0"/>
                                </a:rPr>
                              </m:ctrlPr>
                            </m:sSubPr>
                            <m:e>
                              <m:r>
                                <a:rPr lang="en-AU" i="1">
                                  <a:latin typeface="Cambria Math" panose="02040503050406030204" pitchFamily="18" charset="0"/>
                                </a:rPr>
                                <m:t>𝐻</m:t>
                              </m:r>
                            </m:e>
                            <m:sub>
                              <m:r>
                                <a:rPr lang="en-AU" i="1">
                                  <a:latin typeface="Cambria Math" panose="02040503050406030204" pitchFamily="18" charset="0"/>
                                </a:rPr>
                                <m:t>𝑖</m:t>
                              </m:r>
                            </m:sub>
                          </m:sSub>
                        </m:e>
                      </m:nary>
                      <m:r>
                        <a:rPr lang="en-AU" b="0"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1</m:t>
                          </m:r>
                        </m:num>
                        <m:den>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den>
                      </m:f>
                      <m:nary>
                        <m:naryPr>
                          <m:chr m:val="∑"/>
                          <m:ctrlPr>
                            <a:rPr lang="en-AU" i="1">
                              <a:latin typeface="Cambria Math" panose="02040503050406030204" pitchFamily="18" charset="0"/>
                            </a:rPr>
                          </m:ctrlPr>
                        </m:naryPr>
                        <m:sub>
                          <m:r>
                            <m:rPr>
                              <m:brk m:alnAt="23"/>
                            </m:rPr>
                            <a:rPr lang="en-AU" i="1">
                              <a:latin typeface="Cambria Math" panose="02040503050406030204" pitchFamily="18" charset="0"/>
                            </a:rPr>
                            <m:t>𝑖</m:t>
                          </m:r>
                          <m:r>
                            <a:rPr lang="en-AU" i="1">
                              <a:latin typeface="Cambria Math" panose="02040503050406030204" pitchFamily="18" charset="0"/>
                            </a:rPr>
                            <m:t>=1</m:t>
                          </m:r>
                        </m:sub>
                        <m:sup>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sup>
                        <m:e>
                          <m:nary>
                            <m:naryPr>
                              <m:chr m:val="∑"/>
                              <m:ctrlPr>
                                <a:rPr lang="en-AU" i="1">
                                  <a:latin typeface="Cambria Math" panose="02040503050406030204" pitchFamily="18" charset="0"/>
                                </a:rPr>
                              </m:ctrlPr>
                            </m:naryPr>
                            <m:sub>
                              <m:r>
                                <a:rPr lang="en-AU" i="1">
                                  <a:latin typeface="Cambria Math" panose="02040503050406030204" pitchFamily="18" charset="0"/>
                                </a:rPr>
                                <m:t>𝑐</m:t>
                              </m:r>
                              <m:r>
                                <a:rPr lang="en-AU" i="1">
                                  <a:latin typeface="Cambria Math" panose="02040503050406030204" pitchFamily="18" charset="0"/>
                                </a:rPr>
                                <m:t>=1</m:t>
                              </m:r>
                            </m:sub>
                            <m:sup>
                              <m:sSub>
                                <m:sSubPr>
                                  <m:ctrlPr>
                                    <a:rPr lang="en-AU" i="1">
                                      <a:latin typeface="Cambria Math" panose="02040503050406030204" pitchFamily="18" charset="0"/>
                                    </a:rPr>
                                  </m:ctrlPr>
                                </m:sSubPr>
                                <m:e>
                                  <m:r>
                                    <a:rPr lang="en-AU" i="1">
                                      <a:latin typeface="Cambria Math" panose="02040503050406030204" pitchFamily="18" charset="0"/>
                                    </a:rPr>
                                    <m:t>𝑛</m:t>
                                  </m:r>
                                </m:e>
                                <m:sub>
                                  <m:r>
                                    <a:rPr lang="en-AU" i="1">
                                      <a:latin typeface="Cambria Math" panose="02040503050406030204" pitchFamily="18" charset="0"/>
                                    </a:rPr>
                                    <m:t>𝐶</m:t>
                                  </m:r>
                                </m:sub>
                              </m:sSub>
                            </m:sup>
                            <m:e>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m:rPr>
                                  <m:sty m:val="p"/>
                                </m:rPr>
                                <a:rPr lang="en-AU">
                                  <a:latin typeface="Cambria Math" panose="02040503050406030204" pitchFamily="18" charset="0"/>
                                </a:rPr>
                                <m:t>log</m:t>
                              </m:r>
                              <m:r>
                                <a:rPr lang="en-AU" i="1">
                                  <a:latin typeface="Cambria Math" panose="02040503050406030204" pitchFamily="18" charset="0"/>
                                </a:rPr>
                                <m:t>⁡(</m:t>
                              </m:r>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a:rPr lang="en-AU" i="1">
                                  <a:latin typeface="Cambria Math" panose="02040503050406030204" pitchFamily="18" charset="0"/>
                                </a:rPr>
                                <m:t>)</m:t>
                              </m:r>
                              <m:r>
                                <m:rPr>
                                  <m:nor/>
                                </m:rPr>
                                <a:rPr lang="en-US" dirty="0"/>
                                <m:t> </m:t>
                              </m:r>
                            </m:e>
                          </m:nary>
                        </m:e>
                      </m:nary>
                    </m:oMath>
                  </m:oMathPara>
                </a14:m>
                <a:endParaRPr lang="en-US"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4"/>
                <a:stretch>
                  <a:fillRect l="-1531" t="-1427"/>
                </a:stretch>
              </a:blipFill>
            </p:spPr>
            <p:txBody>
              <a:bodyPr/>
              <a:lstStyle/>
              <a:p>
                <a:r>
                  <a:rPr lang="en-AU">
                    <a:noFill/>
                  </a:rPr>
                  <a:t> </a:t>
                </a:r>
              </a:p>
            </p:txBody>
          </p:sp>
        </mc:Fallback>
      </mc:AlternateContent>
      <p:sp>
        <p:nvSpPr>
          <p:cNvPr id="6" name="Oval 5"/>
          <p:cNvSpPr/>
          <p:nvPr/>
        </p:nvSpPr>
        <p:spPr>
          <a:xfrm>
            <a:off x="6972804"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Oval 6"/>
          <p:cNvSpPr/>
          <p:nvPr/>
        </p:nvSpPr>
        <p:spPr>
          <a:xfrm>
            <a:off x="706510"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7655" y="388711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9" name="TextBox 8"/>
              <p:cNvSpPr txBox="1"/>
              <p:nvPr/>
            </p:nvSpPr>
            <p:spPr>
              <a:xfrm>
                <a:off x="1335963" y="489258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9" name="TextBox 8"/>
              <p:cNvSpPr txBox="1">
                <a:spLocks noRot="1" noChangeAspect="1" noMove="1" noResize="1" noEditPoints="1" noAdjustHandles="1" noChangeArrowheads="1" noChangeShapeType="1" noTextEdit="1"/>
              </p:cNvSpPr>
              <p:nvPr/>
            </p:nvSpPr>
            <p:spPr>
              <a:xfrm>
                <a:off x="1335963" y="4892581"/>
                <a:ext cx="434093" cy="369332"/>
              </a:xfrm>
              <a:prstGeom prst="rect">
                <a:avLst/>
              </a:prstGeom>
              <a:blipFill rotWithShape="0">
                <a:blip r:embed="rId6"/>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538435" y="488139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10" name="TextBox 9"/>
              <p:cNvSpPr txBox="1">
                <a:spLocks noRot="1" noChangeAspect="1" noMove="1" noResize="1" noEditPoints="1" noAdjustHandles="1" noChangeArrowheads="1" noChangeShapeType="1" noTextEdit="1"/>
              </p:cNvSpPr>
              <p:nvPr/>
            </p:nvSpPr>
            <p:spPr>
              <a:xfrm>
                <a:off x="7538435" y="4881392"/>
                <a:ext cx="468333" cy="369332"/>
              </a:xfrm>
              <a:prstGeom prst="rect">
                <a:avLst/>
              </a:prstGeom>
              <a:blipFill rotWithShape="0">
                <a:blip r:embed="rId7"/>
                <a:stretch>
                  <a:fillRect/>
                </a:stretch>
              </a:blipFill>
            </p:spPr>
            <p:txBody>
              <a:bodyPr/>
              <a:lstStyle/>
              <a:p>
                <a:r>
                  <a:rPr lang="en-AU">
                    <a:noFill/>
                  </a:rPr>
                  <a:t> </a:t>
                </a:r>
              </a:p>
            </p:txBody>
          </p:sp>
        </mc:Fallback>
      </mc:AlternateContent>
      <p:sp>
        <p:nvSpPr>
          <p:cNvPr id="11" name="Right Arrow 10"/>
          <p:cNvSpPr/>
          <p:nvPr/>
        </p:nvSpPr>
        <p:spPr>
          <a:xfrm>
            <a:off x="2386265" y="489212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12" name="Right Arrow 11"/>
          <p:cNvSpPr/>
          <p:nvPr/>
        </p:nvSpPr>
        <p:spPr>
          <a:xfrm>
            <a:off x="6161415" y="489565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cxnSp>
        <p:nvCxnSpPr>
          <p:cNvPr id="13" name="Straight Arrow Connector 12"/>
          <p:cNvCxnSpPr/>
          <p:nvPr/>
        </p:nvCxnSpPr>
        <p:spPr>
          <a:xfrm flipH="1">
            <a:off x="1823311" y="4296239"/>
            <a:ext cx="531347" cy="28479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14" name="Rectangle 13"/>
          <p:cNvSpPr/>
          <p:nvPr/>
        </p:nvSpPr>
        <p:spPr>
          <a:xfrm>
            <a:off x="6334633" y="6242528"/>
            <a:ext cx="1462453" cy="369332"/>
          </a:xfrm>
          <a:prstGeom prst="rect">
            <a:avLst/>
          </a:prstGeom>
        </p:spPr>
        <p:txBody>
          <a:bodyPr wrap="none">
            <a:spAutoFit/>
          </a:bodyPr>
          <a:lstStyle/>
          <a:p>
            <a:pPr algn="ctr"/>
            <a:r>
              <a:rPr lang="en-US" dirty="0" smtClean="0">
                <a:solidFill>
                  <a:schemeClr val="bg1">
                    <a:lumMod val="95000"/>
                  </a:schemeClr>
                </a:solidFill>
              </a:rPr>
              <a:t>Monte Carlo?</a:t>
            </a:r>
            <a:endParaRPr lang="en-AU" dirty="0">
              <a:solidFill>
                <a:schemeClr val="bg1">
                  <a:lumMod val="95000"/>
                </a:schemeClr>
              </a:solidFill>
            </a:endParaRPr>
          </a:p>
        </p:txBody>
      </p:sp>
      <p:cxnSp>
        <p:nvCxnSpPr>
          <p:cNvPr id="15" name="Straight Arrow Connector 14"/>
          <p:cNvCxnSpPr/>
          <p:nvPr/>
        </p:nvCxnSpPr>
        <p:spPr>
          <a:xfrm flipH="1">
            <a:off x="7797086" y="4256504"/>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a:xfrm>
            <a:off x="1897918" y="3408412"/>
            <a:ext cx="1294585" cy="923330"/>
          </a:xfrm>
          <a:prstGeom prst="rect">
            <a:avLst/>
          </a:prstGeom>
        </p:spPr>
        <p:txBody>
          <a:bodyPr wrap="none">
            <a:spAutoFit/>
          </a:bodyPr>
          <a:lstStyle/>
          <a:p>
            <a:pPr algn="ctr"/>
            <a:r>
              <a:rPr lang="en-US" dirty="0" smtClean="0">
                <a:solidFill>
                  <a:schemeClr val="accent6">
                    <a:lumMod val="20000"/>
                    <a:lumOff val="80000"/>
                  </a:schemeClr>
                </a:solidFill>
              </a:rPr>
              <a:t>Has </a:t>
            </a:r>
          </a:p>
          <a:p>
            <a:pPr algn="ctr"/>
            <a:r>
              <a:rPr lang="en-US" dirty="0" smtClean="0">
                <a:solidFill>
                  <a:schemeClr val="accent6">
                    <a:lumMod val="20000"/>
                    <a:lumOff val="80000"/>
                  </a:schemeClr>
                </a:solidFill>
              </a:rPr>
              <a:t>Joint </a:t>
            </a:r>
          </a:p>
          <a:p>
            <a:pPr algn="ctr"/>
            <a:r>
              <a:rPr lang="en-US" dirty="0" smtClean="0">
                <a:solidFill>
                  <a:schemeClr val="accent6">
                    <a:lumMod val="20000"/>
                    <a:lumOff val="80000"/>
                  </a:schemeClr>
                </a:solidFill>
              </a:rPr>
              <a:t>Distribution</a:t>
            </a:r>
            <a:endParaRPr lang="en-AU" dirty="0">
              <a:solidFill>
                <a:schemeClr val="accent6">
                  <a:lumMod val="20000"/>
                  <a:lumOff val="80000"/>
                </a:schemeClr>
              </a:solidFill>
            </a:endParaRPr>
          </a:p>
        </p:txBody>
      </p:sp>
      <p:sp>
        <p:nvSpPr>
          <p:cNvPr id="18" name="Rectangle 17"/>
          <p:cNvSpPr/>
          <p:nvPr/>
        </p:nvSpPr>
        <p:spPr>
          <a:xfrm>
            <a:off x="6991322" y="3520016"/>
            <a:ext cx="1792607" cy="646331"/>
          </a:xfrm>
          <a:prstGeom prst="rect">
            <a:avLst/>
          </a:prstGeom>
        </p:spPr>
        <p:txBody>
          <a:bodyPr wrap="none">
            <a:spAutoFit/>
          </a:bodyPr>
          <a:lstStyle/>
          <a:p>
            <a:pPr algn="ctr"/>
            <a:r>
              <a:rPr lang="en-US" dirty="0" smtClean="0">
                <a:solidFill>
                  <a:schemeClr val="accent5">
                    <a:lumMod val="20000"/>
                    <a:lumOff val="80000"/>
                  </a:schemeClr>
                </a:solidFill>
              </a:rPr>
              <a:t>No Analytical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spTree>
    <p:extLst>
      <p:ext uri="{BB962C8B-B14F-4D97-AF65-F5344CB8AC3E}">
        <p14:creationId xmlns:p14="http://schemas.microsoft.com/office/powerpoint/2010/main" val="305442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Linearised</a:t>
            </a:r>
            <a:r>
              <a:rPr lang="en-US" dirty="0" smtClean="0"/>
              <a:t> Model Differential Entropy</a:t>
            </a:r>
            <a:endParaRPr lang="en-US" dirty="0"/>
          </a:p>
        </p:txBody>
      </p:sp>
      <p:sp>
        <p:nvSpPr>
          <p:cNvPr id="5" name="Content Placeholder 4"/>
          <p:cNvSpPr>
            <a:spLocks noGrp="1"/>
          </p:cNvSpPr>
          <p:nvPr>
            <p:ph idx="1"/>
          </p:nvPr>
        </p:nvSpPr>
        <p:spPr>
          <a:xfrm>
            <a:off x="1670605" y="1443835"/>
            <a:ext cx="7168900" cy="1884680"/>
          </a:xfrm>
        </p:spPr>
        <p:txBody>
          <a:bodyPr>
            <a:normAutofit fontScale="85000" lnSpcReduction="20000"/>
          </a:bodyPr>
          <a:lstStyle/>
          <a:p>
            <a:r>
              <a:rPr lang="en-US" dirty="0" smtClean="0"/>
              <a:t>Is the entropy of the prediction probabilities itself</a:t>
            </a:r>
          </a:p>
          <a:p>
            <a:r>
              <a:rPr lang="en-US" dirty="0" smtClean="0"/>
              <a:t>Computationally faster and analytically tractable</a:t>
            </a:r>
          </a:p>
          <a:p>
            <a:r>
              <a:rPr lang="en-US" dirty="0" smtClean="0"/>
              <a:t>Measures the ability to separate the classes</a:t>
            </a:r>
          </a:p>
          <a:p>
            <a:r>
              <a:rPr lang="en-US" dirty="0" smtClean="0"/>
              <a:t>Able to handle uncertainty due to bias as well as </a:t>
            </a:r>
            <a:r>
              <a:rPr lang="en-US" dirty="0" smtClean="0"/>
              <a:t>variance</a:t>
            </a:r>
          </a:p>
          <a:p>
            <a:endParaRPr lang="en-US" dirty="0"/>
          </a:p>
          <a:p>
            <a:pPr marL="457200" lvl="1" indent="0">
              <a:buNone/>
            </a:pPr>
            <a:endParaRPr lang="en-US" dirty="0"/>
          </a:p>
        </p:txBody>
      </p:sp>
      <p:sp>
        <p:nvSpPr>
          <p:cNvPr id="17" name="Oval 16"/>
          <p:cNvSpPr/>
          <p:nvPr/>
        </p:nvSpPr>
        <p:spPr>
          <a:xfrm>
            <a:off x="6972804"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Oval 17"/>
          <p:cNvSpPr/>
          <p:nvPr/>
        </p:nvSpPr>
        <p:spPr>
          <a:xfrm>
            <a:off x="706510"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7655" y="388711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20" name="TextBox 19"/>
              <p:cNvSpPr txBox="1"/>
              <p:nvPr/>
            </p:nvSpPr>
            <p:spPr>
              <a:xfrm>
                <a:off x="1335963" y="489258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1335963" y="4892581"/>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538435" y="488139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7538435" y="4881392"/>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22" name="Right Arrow 21"/>
          <p:cNvSpPr/>
          <p:nvPr/>
        </p:nvSpPr>
        <p:spPr>
          <a:xfrm>
            <a:off x="2386265" y="489212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3" name="Right Arrow 22"/>
          <p:cNvSpPr/>
          <p:nvPr/>
        </p:nvSpPr>
        <p:spPr>
          <a:xfrm>
            <a:off x="6161415" y="489565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cxnSp>
        <p:nvCxnSpPr>
          <p:cNvPr id="24" name="Straight Arrow Connector 23"/>
          <p:cNvCxnSpPr/>
          <p:nvPr/>
        </p:nvCxnSpPr>
        <p:spPr>
          <a:xfrm flipH="1">
            <a:off x="1823311" y="4296239"/>
            <a:ext cx="531347" cy="28479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p:cNvCxnSpPr/>
          <p:nvPr/>
        </p:nvCxnSpPr>
        <p:spPr>
          <a:xfrm flipH="1">
            <a:off x="7797086" y="4256504"/>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897918" y="3408412"/>
            <a:ext cx="1294585" cy="923330"/>
          </a:xfrm>
          <a:prstGeom prst="rect">
            <a:avLst/>
          </a:prstGeom>
        </p:spPr>
        <p:txBody>
          <a:bodyPr wrap="none">
            <a:spAutoFit/>
          </a:bodyPr>
          <a:lstStyle/>
          <a:p>
            <a:pPr algn="ctr"/>
            <a:r>
              <a:rPr lang="en-US" dirty="0" smtClean="0">
                <a:solidFill>
                  <a:schemeClr val="accent6">
                    <a:lumMod val="20000"/>
                    <a:lumOff val="80000"/>
                  </a:schemeClr>
                </a:solidFill>
              </a:rPr>
              <a:t>Has </a:t>
            </a:r>
          </a:p>
          <a:p>
            <a:pPr algn="ctr"/>
            <a:r>
              <a:rPr lang="en-US" dirty="0" smtClean="0">
                <a:solidFill>
                  <a:schemeClr val="accent6">
                    <a:lumMod val="20000"/>
                    <a:lumOff val="80000"/>
                  </a:schemeClr>
                </a:solidFill>
              </a:rPr>
              <a:t>Joint </a:t>
            </a:r>
          </a:p>
          <a:p>
            <a:pPr algn="ctr"/>
            <a:r>
              <a:rPr lang="en-US" dirty="0" smtClean="0">
                <a:solidFill>
                  <a:schemeClr val="accent6">
                    <a:lumMod val="20000"/>
                    <a:lumOff val="80000"/>
                  </a:schemeClr>
                </a:solidFill>
              </a:rPr>
              <a:t>Distribution</a:t>
            </a:r>
            <a:endParaRPr lang="en-AU" dirty="0">
              <a:solidFill>
                <a:schemeClr val="accent6">
                  <a:lumMod val="20000"/>
                  <a:lumOff val="80000"/>
                </a:schemeClr>
              </a:solidFill>
            </a:endParaRPr>
          </a:p>
        </p:txBody>
      </p:sp>
      <p:sp>
        <p:nvSpPr>
          <p:cNvPr id="28" name="Rectangle 27"/>
          <p:cNvSpPr/>
          <p:nvPr/>
        </p:nvSpPr>
        <p:spPr>
          <a:xfrm>
            <a:off x="6991322" y="3520016"/>
            <a:ext cx="1792607" cy="646331"/>
          </a:xfrm>
          <a:prstGeom prst="rect">
            <a:avLst/>
          </a:prstGeom>
        </p:spPr>
        <p:txBody>
          <a:bodyPr wrap="none">
            <a:spAutoFit/>
          </a:bodyPr>
          <a:lstStyle/>
          <a:p>
            <a:pPr algn="ctr"/>
            <a:r>
              <a:rPr lang="en-US" dirty="0" smtClean="0">
                <a:solidFill>
                  <a:schemeClr val="accent5">
                    <a:lumMod val="20000"/>
                    <a:lumOff val="80000"/>
                  </a:schemeClr>
                </a:solidFill>
              </a:rPr>
              <a:t>No Analytical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spTree>
    <p:extLst>
      <p:ext uri="{BB962C8B-B14F-4D97-AF65-F5344CB8AC3E}">
        <p14:creationId xmlns:p14="http://schemas.microsoft.com/office/powerpoint/2010/main" val="45223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Prediction Information Entropy V.S.</a:t>
            </a:r>
            <a:br>
              <a:rPr lang="en-US" dirty="0" smtClean="0"/>
            </a:br>
            <a:r>
              <a:rPr lang="en-US" dirty="0" err="1" smtClean="0"/>
              <a:t>Linearised</a:t>
            </a:r>
            <a:r>
              <a:rPr lang="en-US" dirty="0" smtClean="0"/>
              <a:t> Model Differential Entropy</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712417"/>
            <a:ext cx="9144000" cy="5145583"/>
          </a:xfrm>
          <a:prstGeom prst="rect">
            <a:avLst/>
          </a:prstGeom>
        </p:spPr>
      </p:pic>
    </p:spTree>
    <p:extLst>
      <p:ext uri="{BB962C8B-B14F-4D97-AF65-F5344CB8AC3E}">
        <p14:creationId xmlns:p14="http://schemas.microsoft.com/office/powerpoint/2010/main" val="196806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Receding Horizon Formulation</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
        <p:nvSpPr>
          <p:cNvPr id="6" name="Content Placeholder 7"/>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dirty="0" smtClean="0"/>
              <a:t> </a:t>
            </a:r>
            <a:endParaRPr lang="en-AU"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75" y="1824759"/>
            <a:ext cx="7940661" cy="4468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0266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3"/>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052 -0.0007 L -0.25052 -0.4257 " pathEditMode="relative" rAng="0" ptsTypes="AA">
                                      <p:cBhvr>
                                        <p:cTn id="10" dur="2000" fill="hold"/>
                                        <p:tgtEl>
                                          <p:spTgt spid="13"/>
                                        </p:tgtEl>
                                        <p:attrNameLst>
                                          <p:attrName>ppt_x</p:attrName>
                                          <p:attrName>ppt_y</p:attrName>
                                        </p:attrNameLst>
                                      </p:cBhvr>
                                      <p:rCtr x="-12552" y="-2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Receding Horizon Formulation</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
        <p:nvSpPr>
          <p:cNvPr id="6" name="Content Placeholder 7"/>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mtClean="0"/>
              <a:t> </a:t>
            </a:r>
            <a:endParaRPr lang="en-AU"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965" y="113842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64" y="385367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1128" y="113842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1129" y="385367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ight Arrow 1"/>
          <p:cNvSpPr/>
          <p:nvPr/>
        </p:nvSpPr>
        <p:spPr>
          <a:xfrm>
            <a:off x="4177597" y="1914726"/>
            <a:ext cx="916230" cy="489353"/>
          </a:xfrm>
          <a:prstGeom prst="rightArrow">
            <a:avLst/>
          </a:prstGeom>
        </p:spPr>
        <p:style>
          <a:lnRef idx="1">
            <a:schemeClr val="accent5"/>
          </a:lnRef>
          <a:fillRef idx="1003">
            <a:schemeClr val="dk2"/>
          </a:fillRef>
          <a:effectRef idx="1">
            <a:schemeClr val="accent5"/>
          </a:effectRef>
          <a:fontRef idx="minor">
            <a:schemeClr val="dk1"/>
          </a:fontRef>
        </p:style>
        <p:txBody>
          <a:bodyPr rtlCol="0" anchor="ctr"/>
          <a:lstStyle/>
          <a:p>
            <a:pPr algn="ctr"/>
            <a:endParaRPr lang="en-AU"/>
          </a:p>
        </p:txBody>
      </p:sp>
      <p:sp>
        <p:nvSpPr>
          <p:cNvPr id="11" name="Right Arrow 10"/>
          <p:cNvSpPr/>
          <p:nvPr/>
        </p:nvSpPr>
        <p:spPr>
          <a:xfrm flipH="1">
            <a:off x="4177597" y="4720760"/>
            <a:ext cx="916230" cy="489353"/>
          </a:xfrm>
          <a:prstGeom prst="rightArrow">
            <a:avLst/>
          </a:prstGeom>
        </p:spPr>
        <p:style>
          <a:lnRef idx="1">
            <a:schemeClr val="accent5"/>
          </a:lnRef>
          <a:fillRef idx="1003">
            <a:schemeClr val="dk2"/>
          </a:fillRef>
          <a:effectRef idx="1">
            <a:schemeClr val="accent5"/>
          </a:effectRef>
          <a:fontRef idx="minor">
            <a:schemeClr val="dk1"/>
          </a:fontRef>
        </p:style>
        <p:txBody>
          <a:bodyPr rtlCol="0" anchor="ctr"/>
          <a:lstStyle/>
          <a:p>
            <a:pPr algn="ctr"/>
            <a:endParaRPr lang="en-AU"/>
          </a:p>
        </p:txBody>
      </p:sp>
      <p:sp>
        <p:nvSpPr>
          <p:cNvPr id="12" name="Right Arrow 11"/>
          <p:cNvSpPr/>
          <p:nvPr/>
        </p:nvSpPr>
        <p:spPr>
          <a:xfrm rot="16200000" flipH="1">
            <a:off x="6388678" y="3375105"/>
            <a:ext cx="916230" cy="489353"/>
          </a:xfrm>
          <a:prstGeom prst="rightArrow">
            <a:avLst/>
          </a:prstGeom>
        </p:spPr>
        <p:style>
          <a:lnRef idx="1">
            <a:schemeClr val="accent5"/>
          </a:lnRef>
          <a:fillRef idx="1003">
            <a:schemeClr val="dk2"/>
          </a:fillRef>
          <a:effectRef idx="1">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29455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a:bodyPr>
          <a:lstStyle/>
          <a:p>
            <a:r>
              <a:rPr lang="en-US" dirty="0" smtClean="0"/>
              <a:t>Initial Situation at Scott Reef</a:t>
            </a:r>
            <a:endParaRPr lang="en-US" dirty="0"/>
          </a:p>
        </p:txBody>
      </p:sp>
      <p:sp>
        <p:nvSpPr>
          <p:cNvPr id="5" name="Content Placeholder 4"/>
          <p:cNvSpPr>
            <a:spLocks noGrp="1"/>
          </p:cNvSpPr>
          <p:nvPr>
            <p:ph idx="1"/>
          </p:nvPr>
        </p:nvSpPr>
        <p:spPr>
          <a:xfrm>
            <a:off x="2284289" y="1866369"/>
            <a:ext cx="5941532" cy="3430672"/>
          </a:xfrm>
        </p:spPr>
        <p:txBody>
          <a:bodyPr/>
          <a:lstStyle/>
          <a:p>
            <a:pPr marL="0" indent="0">
              <a:buNone/>
            </a:pPr>
            <a:r>
              <a:rPr lang="en-US" dirty="0" smtClean="0"/>
              <a:t> </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8450" y="4070257"/>
            <a:ext cx="3853216" cy="2168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646" y="4070257"/>
            <a:ext cx="3853216" cy="2168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8450" y="1447409"/>
            <a:ext cx="3853216" cy="2168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646" y="1447409"/>
            <a:ext cx="3853216" cy="2168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063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Informative Seafloor Exploration at Scott Reef</a:t>
            </a:r>
            <a:endParaRPr lang="en-US" dirty="0"/>
          </a:p>
        </p:txBody>
      </p:sp>
      <p:pic>
        <p:nvPicPr>
          <p:cNvPr id="16" name="pred_propos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2892245" y="1085414"/>
            <a:ext cx="5010590" cy="2818180"/>
          </a:xfrm>
        </p:spPr>
      </p:pic>
      <p:pic>
        <p:nvPicPr>
          <p:cNvPr id="17" name="mie_propos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892245" y="3956605"/>
            <a:ext cx="5025915" cy="2827077"/>
          </a:xfrm>
          <a:prstGeom prst="rect">
            <a:avLst/>
          </a:prstGeom>
        </p:spPr>
      </p:pic>
    </p:spTree>
    <p:extLst>
      <p:ext uri="{BB962C8B-B14F-4D97-AF65-F5344CB8AC3E}">
        <p14:creationId xmlns:p14="http://schemas.microsoft.com/office/powerpoint/2010/main" val="58510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35" fill="hold"/>
                                        <p:tgtEl>
                                          <p:spTgt spid="16"/>
                                        </p:tgtEl>
                                      </p:cBhvr>
                                    </p:cmd>
                                  </p:childTnLst>
                                </p:cTn>
                              </p:par>
                            </p:childTnLst>
                          </p:cTn>
                        </p:par>
                        <p:par>
                          <p:cTn id="7" fill="hold">
                            <p:stCondLst>
                              <p:cond delay="23935"/>
                            </p:stCondLst>
                            <p:childTnLst>
                              <p:par>
                                <p:cTn id="8" presetID="1" presetClass="mediacall" presetSubtype="0" fill="hold" nodeType="afterEffect">
                                  <p:stCondLst>
                                    <p:cond delay="0"/>
                                  </p:stCondLst>
                                  <p:childTnLst>
                                    <p:cmd type="call" cmd="playFrom(0.0)">
                                      <p:cBhvr>
                                        <p:cTn id="9" dur="2350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6"/>
                </p:tgtEl>
              </p:cMediaNode>
            </p:video>
            <p:seq concurrent="1" nextAc="seek">
              <p:cTn id="11" restart="whenNotActive" fill="hold" evtFilter="cancelBubble" nodeType="interactiveSeq">
                <p:stCondLst>
                  <p:cond evt="onClick" delay="0">
                    <p:tgtEl>
                      <p:spTgt spid="1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6"/>
                                        </p:tgtEl>
                                      </p:cBhvr>
                                    </p:cmd>
                                  </p:childTnLst>
                                </p:cTn>
                              </p:par>
                            </p:childTnLst>
                          </p:cTn>
                        </p:par>
                      </p:childTnLst>
                    </p:cTn>
                  </p:par>
                </p:childTnLst>
              </p:cTn>
              <p:nextCondLst>
                <p:cond evt="onClick" delay="0">
                  <p:tgtEl>
                    <p:spTgt spid="16"/>
                  </p:tgtEl>
                </p:cond>
              </p:nextCondLst>
            </p:seq>
            <p:video>
              <p:cMediaNode vol="80000">
                <p:cTn id="16" fill="hold" display="0">
                  <p:stCondLst>
                    <p:cond delay="indefinite"/>
                  </p:stCondLst>
                </p:cTn>
                <p:tgtEl>
                  <p:spTgt spid="17"/>
                </p:tgtEl>
              </p:cMediaNode>
            </p:video>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smtClean="0"/>
              <a:t>“95% of the ocean remains unexplored”</a:t>
            </a:r>
          </a:p>
          <a:p>
            <a:endParaRPr lang="en-US" dirty="0"/>
          </a:p>
          <a:p>
            <a:endParaRPr lang="en-US" dirty="0" smtClean="0"/>
          </a:p>
          <a:p>
            <a:endParaRPr lang="en-US" dirty="0"/>
          </a:p>
        </p:txBody>
      </p:sp>
    </p:spTree>
    <p:extLst>
      <p:ext uri="{BB962C8B-B14F-4D97-AF65-F5344CB8AC3E}">
        <p14:creationId xmlns:p14="http://schemas.microsoft.com/office/powerpoint/2010/main" val="182925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Informative Seafloor Exploration at Scott Reef</a:t>
            </a:r>
            <a:endParaRPr lang="en-US" dirty="0"/>
          </a:p>
        </p:txBody>
      </p:sp>
      <p:sp>
        <p:nvSpPr>
          <p:cNvPr id="5" name="Content Placeholder 4"/>
          <p:cNvSpPr>
            <a:spLocks noGrp="1"/>
          </p:cNvSpPr>
          <p:nvPr>
            <p:ph idx="1"/>
          </p:nvPr>
        </p:nvSpPr>
        <p:spPr>
          <a:xfrm>
            <a:off x="1670605" y="1443835"/>
            <a:ext cx="4898845" cy="2999904"/>
          </a:xfrm>
        </p:spPr>
        <p:txBody>
          <a:bodyPr/>
          <a:lstStyle/>
          <a:p>
            <a:pPr marL="0" indent="0">
              <a:buNone/>
            </a:pPr>
            <a:r>
              <a:rPr lang="en-US" dirty="0" smtClean="0"/>
              <a:t> </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129" y="1138425"/>
            <a:ext cx="3968376"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65" y="1138425"/>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65"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1129"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ontent Placeholder 4"/>
          <p:cNvSpPr txBox="1">
            <a:spLocks/>
          </p:cNvSpPr>
          <p:nvPr/>
        </p:nvSpPr>
        <p:spPr>
          <a:xfrm>
            <a:off x="3316170" y="3530540"/>
            <a:ext cx="4273799" cy="17660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spTree>
    <p:extLst>
      <p:ext uri="{BB962C8B-B14F-4D97-AF65-F5344CB8AC3E}">
        <p14:creationId xmlns:p14="http://schemas.microsoft.com/office/powerpoint/2010/main" val="124024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Informative Seafloor Exploration at Scott Reef</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7256958"/>
              </p:ext>
            </p:extLst>
          </p:nvPr>
        </p:nvGraphicFramePr>
        <p:xfrm>
          <a:off x="1269951" y="1138425"/>
          <a:ext cx="7801892" cy="1820493"/>
        </p:xfrm>
        <a:graphic>
          <a:graphicData uri="http://schemas.openxmlformats.org/drawingml/2006/table">
            <a:tbl>
              <a:tblPr firstRow="1" bandRow="1">
                <a:tableStyleId>{9D7B26C5-4107-4FEC-AEDC-1716B250A1EF}</a:tableStyleId>
              </a:tblPr>
              <a:tblGrid>
                <a:gridCol w="1260000"/>
                <a:gridCol w="934556"/>
                <a:gridCol w="934556"/>
                <a:gridCol w="934556"/>
                <a:gridCol w="934556"/>
                <a:gridCol w="934556"/>
                <a:gridCol w="934556"/>
                <a:gridCol w="934556"/>
              </a:tblGrid>
              <a:tr h="393471">
                <a:tc>
                  <a:txBody>
                    <a:bodyPr/>
                    <a:lstStyle/>
                    <a:p>
                      <a:r>
                        <a:rPr lang="en-AU" dirty="0" smtClean="0">
                          <a:solidFill>
                            <a:schemeClr val="bg1"/>
                          </a:solidFill>
                        </a:rPr>
                        <a:t>Policy</a:t>
                      </a:r>
                      <a:endParaRPr lang="en-AU" dirty="0">
                        <a:solidFill>
                          <a:schemeClr val="bg1"/>
                        </a:solidFill>
                      </a:endParaRPr>
                    </a:p>
                  </a:txBody>
                  <a:tcPr/>
                </a:tc>
                <a:tc>
                  <a:txBody>
                    <a:bodyPr/>
                    <a:lstStyle/>
                    <a:p>
                      <a:r>
                        <a:rPr lang="en-AU" b="0" dirty="0" smtClean="0">
                          <a:solidFill>
                            <a:schemeClr val="bg1"/>
                          </a:solidFill>
                        </a:rPr>
                        <a:t>LMDE</a:t>
                      </a:r>
                      <a:endParaRPr lang="en-AU" b="0" dirty="0">
                        <a:solidFill>
                          <a:schemeClr val="bg1"/>
                        </a:solidFill>
                      </a:endParaRPr>
                    </a:p>
                  </a:txBody>
                  <a:tcPr/>
                </a:tc>
                <a:tc>
                  <a:txBody>
                    <a:bodyPr/>
                    <a:lstStyle/>
                    <a:p>
                      <a:r>
                        <a:rPr lang="en-AU" b="0" dirty="0" smtClean="0">
                          <a:solidFill>
                            <a:schemeClr val="bg1"/>
                          </a:solidFill>
                        </a:rPr>
                        <a:t>MCPIE</a:t>
                      </a:r>
                      <a:endParaRPr lang="en-AU" b="0" dirty="0">
                        <a:solidFill>
                          <a:schemeClr val="bg1"/>
                        </a:solidFill>
                      </a:endParaRPr>
                    </a:p>
                  </a:txBody>
                  <a:tcPr/>
                </a:tc>
                <a:tc>
                  <a:txBody>
                    <a:bodyPr/>
                    <a:lstStyle/>
                    <a:p>
                      <a:r>
                        <a:rPr lang="en-AU" b="0" dirty="0" smtClean="0">
                          <a:solidFill>
                            <a:schemeClr val="bg1"/>
                          </a:solidFill>
                        </a:rPr>
                        <a:t>AMPIE</a:t>
                      </a:r>
                      <a:endParaRPr lang="en-AU" b="0" dirty="0">
                        <a:solidFill>
                          <a:schemeClr val="bg1"/>
                        </a:solidFill>
                      </a:endParaRPr>
                    </a:p>
                  </a:txBody>
                  <a:tcPr/>
                </a:tc>
                <a:tc>
                  <a:txBody>
                    <a:bodyPr/>
                    <a:lstStyle/>
                    <a:p>
                      <a:r>
                        <a:rPr lang="en-AU" sz="1800" b="0" dirty="0" smtClean="0">
                          <a:solidFill>
                            <a:schemeClr val="bg1"/>
                          </a:solidFill>
                        </a:rPr>
                        <a:t>GREEDY</a:t>
                      </a:r>
                      <a:endParaRPr lang="en-AU" sz="1800" b="0" dirty="0">
                        <a:solidFill>
                          <a:schemeClr val="bg1"/>
                        </a:solidFill>
                      </a:endParaRPr>
                    </a:p>
                  </a:txBody>
                  <a:tcPr/>
                </a:tc>
                <a:tc>
                  <a:txBody>
                    <a:bodyPr/>
                    <a:lstStyle/>
                    <a:p>
                      <a:r>
                        <a:rPr lang="en-AU" sz="1800" b="0" dirty="0" smtClean="0">
                          <a:solidFill>
                            <a:schemeClr val="bg1"/>
                          </a:solidFill>
                        </a:rPr>
                        <a:t>RAND</a:t>
                      </a:r>
                      <a:endParaRPr lang="en-AU" sz="1800" b="0" dirty="0">
                        <a:solidFill>
                          <a:schemeClr val="bg1"/>
                        </a:solidFill>
                      </a:endParaRPr>
                    </a:p>
                  </a:txBody>
                  <a:tcPr/>
                </a:tc>
                <a:tc>
                  <a:txBody>
                    <a:bodyPr/>
                    <a:lstStyle/>
                    <a:p>
                      <a:r>
                        <a:rPr lang="en-AU" b="0" dirty="0" smtClean="0">
                          <a:solidFill>
                            <a:schemeClr val="bg1"/>
                          </a:solidFill>
                        </a:rPr>
                        <a:t>LINES</a:t>
                      </a:r>
                      <a:endParaRPr lang="en-AU" b="0" dirty="0">
                        <a:solidFill>
                          <a:schemeClr val="bg1"/>
                        </a:solidFill>
                      </a:endParaRPr>
                    </a:p>
                  </a:txBody>
                  <a:tcPr/>
                </a:tc>
                <a:tc>
                  <a:txBody>
                    <a:bodyPr/>
                    <a:lstStyle/>
                    <a:p>
                      <a:r>
                        <a:rPr lang="en-AU" b="0" dirty="0" smtClean="0">
                          <a:solidFill>
                            <a:schemeClr val="bg1"/>
                          </a:solidFill>
                        </a:rPr>
                        <a:t>SPIRAL</a:t>
                      </a:r>
                      <a:endParaRPr lang="en-AU" b="0" dirty="0">
                        <a:solidFill>
                          <a:schemeClr val="bg1"/>
                        </a:solidFill>
                      </a:endParaRPr>
                    </a:p>
                  </a:txBody>
                  <a:tcPr/>
                </a:tc>
              </a:tr>
              <a:tr h="393471">
                <a:tc>
                  <a:txBody>
                    <a:bodyPr/>
                    <a:lstStyle/>
                    <a:p>
                      <a:r>
                        <a:rPr lang="en-AU" dirty="0" smtClean="0">
                          <a:solidFill>
                            <a:schemeClr val="bg1"/>
                          </a:solidFill>
                        </a:rPr>
                        <a:t>Informative</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r>
              <a:tr h="393471">
                <a:tc>
                  <a:txBody>
                    <a:bodyPr/>
                    <a:lstStyle/>
                    <a:p>
                      <a:r>
                        <a:rPr lang="en-AU" dirty="0" smtClean="0">
                          <a:solidFill>
                            <a:schemeClr val="bg1"/>
                          </a:solidFill>
                        </a:rPr>
                        <a:t>Non-Myopic</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r>
              <a:tr h="393471">
                <a:tc>
                  <a:txBody>
                    <a:bodyPr/>
                    <a:lstStyle/>
                    <a:p>
                      <a:r>
                        <a:rPr lang="en-AU" dirty="0" smtClean="0">
                          <a:solidFill>
                            <a:schemeClr val="bg1"/>
                          </a:solidFill>
                        </a:rPr>
                        <a:t>Mutual</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r>
            </a:tbl>
          </a:graphicData>
        </a:graphic>
      </p:graphicFrame>
      <p:sp>
        <p:nvSpPr>
          <p:cNvPr id="2" name="Content Placeholder 1"/>
          <p:cNvSpPr>
            <a:spLocks noGrp="1"/>
          </p:cNvSpPr>
          <p:nvPr>
            <p:ph idx="1"/>
          </p:nvPr>
        </p:nvSpPr>
        <p:spPr/>
        <p:txBody>
          <a:bodyPr/>
          <a:lstStyle/>
          <a:p>
            <a:pPr marL="0" indent="0">
              <a:buNone/>
            </a:pPr>
            <a:r>
              <a:rPr lang="en-AU" dirty="0"/>
              <a:t> </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5065" y="3569738"/>
            <a:ext cx="6813856" cy="2366112"/>
          </a:xfrm>
          <a:prstGeom prst="rect">
            <a:avLst/>
          </a:prstGeom>
        </p:spPr>
      </p:pic>
    </p:spTree>
    <p:extLst>
      <p:ext uri="{BB962C8B-B14F-4D97-AF65-F5344CB8AC3E}">
        <p14:creationId xmlns:p14="http://schemas.microsoft.com/office/powerpoint/2010/main" val="190411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07080" y="527605"/>
            <a:ext cx="7932425" cy="684885"/>
          </a:xfrm>
        </p:spPr>
        <p:txBody>
          <a:bodyPr>
            <a:noAutofit/>
          </a:bodyPr>
          <a:lstStyle/>
          <a:p>
            <a:r>
              <a:rPr lang="en-US" sz="3000" dirty="0" smtClean="0"/>
              <a:t>Final Mapping Error (%) after five 6.6 km missions</a:t>
            </a:r>
            <a:endParaRPr lang="en-US" sz="3000" dirty="0"/>
          </a:p>
        </p:txBody>
      </p:sp>
      <p:sp>
        <p:nvSpPr>
          <p:cNvPr id="2" name="Content Placeholder 1"/>
          <p:cNvSpPr>
            <a:spLocks noGrp="1"/>
          </p:cNvSpPr>
          <p:nvPr>
            <p:ph idx="1"/>
          </p:nvPr>
        </p:nvSpPr>
        <p:spPr/>
        <p:txBody>
          <a:bodyPr/>
          <a:lstStyle/>
          <a:p>
            <a:pPr marL="0" indent="0">
              <a:buNone/>
            </a:pPr>
            <a:r>
              <a:rPr lang="en-AU" dirty="0"/>
              <a:t> </a:t>
            </a:r>
          </a:p>
        </p:txBody>
      </p:sp>
      <p:graphicFrame>
        <p:nvGraphicFramePr>
          <p:cNvPr id="7" name="Table 6"/>
          <p:cNvGraphicFramePr>
            <a:graphicFrameLocks noGrp="1"/>
          </p:cNvGraphicFramePr>
          <p:nvPr>
            <p:extLst>
              <p:ext uri="{D42A27DB-BD31-4B8C-83A1-F6EECF244321}">
                <p14:modId xmlns:p14="http://schemas.microsoft.com/office/powerpoint/2010/main" val="3740601422"/>
              </p:ext>
            </p:extLst>
          </p:nvPr>
        </p:nvGraphicFramePr>
        <p:xfrm>
          <a:off x="1365195" y="1212490"/>
          <a:ext cx="7476448" cy="1573884"/>
        </p:xfrm>
        <a:graphic>
          <a:graphicData uri="http://schemas.openxmlformats.org/drawingml/2006/table">
            <a:tbl>
              <a:tblPr firstRow="1" bandRow="1">
                <a:tableStyleId>{9D7B26C5-4107-4FEC-AEDC-1716B250A1EF}</a:tableStyleId>
              </a:tblPr>
              <a:tblGrid>
                <a:gridCol w="934556"/>
                <a:gridCol w="934556"/>
                <a:gridCol w="934556"/>
                <a:gridCol w="934556"/>
                <a:gridCol w="934556"/>
                <a:gridCol w="934556"/>
                <a:gridCol w="934556"/>
                <a:gridCol w="934556"/>
              </a:tblGrid>
              <a:tr h="393471">
                <a:tc>
                  <a:txBody>
                    <a:bodyPr/>
                    <a:lstStyle/>
                    <a:p>
                      <a:r>
                        <a:rPr lang="en-AU" dirty="0" smtClean="0">
                          <a:solidFill>
                            <a:schemeClr val="bg1"/>
                          </a:solidFill>
                        </a:rPr>
                        <a:t>Policy</a:t>
                      </a:r>
                      <a:endParaRPr lang="en-AU" dirty="0">
                        <a:solidFill>
                          <a:schemeClr val="bg1"/>
                        </a:solidFill>
                      </a:endParaRPr>
                    </a:p>
                  </a:txBody>
                  <a:tcPr/>
                </a:tc>
                <a:tc>
                  <a:txBody>
                    <a:bodyPr/>
                    <a:lstStyle/>
                    <a:p>
                      <a:r>
                        <a:rPr lang="en-AU" b="0" dirty="0" smtClean="0">
                          <a:solidFill>
                            <a:schemeClr val="bg1"/>
                          </a:solidFill>
                        </a:rPr>
                        <a:t>LMDE</a:t>
                      </a:r>
                      <a:endParaRPr lang="en-AU" b="0" dirty="0">
                        <a:solidFill>
                          <a:schemeClr val="bg1"/>
                        </a:solidFill>
                      </a:endParaRPr>
                    </a:p>
                  </a:txBody>
                  <a:tcPr/>
                </a:tc>
                <a:tc>
                  <a:txBody>
                    <a:bodyPr/>
                    <a:lstStyle/>
                    <a:p>
                      <a:r>
                        <a:rPr lang="en-AU" b="0" dirty="0" smtClean="0">
                          <a:solidFill>
                            <a:schemeClr val="bg1"/>
                          </a:solidFill>
                        </a:rPr>
                        <a:t>MCPIE</a:t>
                      </a:r>
                      <a:endParaRPr lang="en-AU" b="0" dirty="0">
                        <a:solidFill>
                          <a:schemeClr val="bg1"/>
                        </a:solidFill>
                      </a:endParaRPr>
                    </a:p>
                  </a:txBody>
                  <a:tcPr/>
                </a:tc>
                <a:tc>
                  <a:txBody>
                    <a:bodyPr/>
                    <a:lstStyle/>
                    <a:p>
                      <a:r>
                        <a:rPr lang="en-AU" b="0" dirty="0" smtClean="0">
                          <a:solidFill>
                            <a:schemeClr val="bg1"/>
                          </a:solidFill>
                        </a:rPr>
                        <a:t>AMPIE</a:t>
                      </a:r>
                      <a:endParaRPr lang="en-AU" b="0" dirty="0">
                        <a:solidFill>
                          <a:schemeClr val="bg1"/>
                        </a:solidFill>
                      </a:endParaRPr>
                    </a:p>
                  </a:txBody>
                  <a:tcPr/>
                </a:tc>
                <a:tc>
                  <a:txBody>
                    <a:bodyPr/>
                    <a:lstStyle/>
                    <a:p>
                      <a:r>
                        <a:rPr lang="en-AU" sz="1800" b="0" dirty="0" smtClean="0">
                          <a:solidFill>
                            <a:schemeClr val="bg1"/>
                          </a:solidFill>
                        </a:rPr>
                        <a:t>GREEDY</a:t>
                      </a:r>
                      <a:endParaRPr lang="en-AU" sz="1800" b="0" dirty="0">
                        <a:solidFill>
                          <a:schemeClr val="bg1"/>
                        </a:solidFill>
                      </a:endParaRPr>
                    </a:p>
                  </a:txBody>
                  <a:tcPr/>
                </a:tc>
                <a:tc>
                  <a:txBody>
                    <a:bodyPr/>
                    <a:lstStyle/>
                    <a:p>
                      <a:r>
                        <a:rPr lang="en-AU" sz="1800" b="0" dirty="0" smtClean="0">
                          <a:solidFill>
                            <a:schemeClr val="bg1"/>
                          </a:solidFill>
                        </a:rPr>
                        <a:t>RAND</a:t>
                      </a:r>
                      <a:endParaRPr lang="en-AU" sz="1800" b="0" dirty="0">
                        <a:solidFill>
                          <a:schemeClr val="bg1"/>
                        </a:solidFill>
                      </a:endParaRPr>
                    </a:p>
                  </a:txBody>
                  <a:tcPr/>
                </a:tc>
                <a:tc>
                  <a:txBody>
                    <a:bodyPr/>
                    <a:lstStyle/>
                    <a:p>
                      <a:r>
                        <a:rPr lang="en-AU" b="0" dirty="0" smtClean="0">
                          <a:solidFill>
                            <a:schemeClr val="bg1"/>
                          </a:solidFill>
                        </a:rPr>
                        <a:t>LINES</a:t>
                      </a:r>
                      <a:endParaRPr lang="en-AU" b="0" dirty="0">
                        <a:solidFill>
                          <a:schemeClr val="bg1"/>
                        </a:solidFill>
                      </a:endParaRPr>
                    </a:p>
                  </a:txBody>
                  <a:tcPr/>
                </a:tc>
                <a:tc>
                  <a:txBody>
                    <a:bodyPr/>
                    <a:lstStyle/>
                    <a:p>
                      <a:r>
                        <a:rPr lang="en-AU" b="0" dirty="0" smtClean="0">
                          <a:solidFill>
                            <a:schemeClr val="bg1"/>
                          </a:solidFill>
                        </a:rPr>
                        <a:t>SPIRAL</a:t>
                      </a:r>
                      <a:endParaRPr lang="en-AU" b="0" dirty="0">
                        <a:solidFill>
                          <a:schemeClr val="bg1"/>
                        </a:solidFill>
                      </a:endParaRPr>
                    </a:p>
                  </a:txBody>
                  <a:tcPr/>
                </a:tc>
              </a:tr>
              <a:tr h="393471">
                <a:tc>
                  <a:txBody>
                    <a:bodyPr/>
                    <a:lstStyle/>
                    <a:p>
                      <a:r>
                        <a:rPr lang="en-AU" dirty="0" smtClean="0">
                          <a:solidFill>
                            <a:schemeClr val="bg1"/>
                          </a:solidFill>
                        </a:rPr>
                        <a:t>Test 1</a:t>
                      </a:r>
                      <a:endParaRPr lang="en-AU" dirty="0">
                        <a:solidFill>
                          <a:schemeClr val="bg1"/>
                        </a:solidFill>
                      </a:endParaRPr>
                    </a:p>
                  </a:txBody>
                  <a:tcPr/>
                </a:tc>
                <a:tc>
                  <a:txBody>
                    <a:bodyPr/>
                    <a:lstStyle/>
                    <a:p>
                      <a:r>
                        <a:rPr lang="en-AU" dirty="0" smtClean="0">
                          <a:solidFill>
                            <a:schemeClr val="bg1"/>
                          </a:solidFill>
                        </a:rPr>
                        <a:t>18.30</a:t>
                      </a:r>
                      <a:endParaRPr lang="en-AU" dirty="0">
                        <a:solidFill>
                          <a:schemeClr val="bg1"/>
                        </a:solidFill>
                      </a:endParaRPr>
                    </a:p>
                  </a:txBody>
                  <a:tcPr/>
                </a:tc>
                <a:tc>
                  <a:txBody>
                    <a:bodyPr/>
                    <a:lstStyle/>
                    <a:p>
                      <a:r>
                        <a:rPr lang="en-AU" dirty="0" smtClean="0">
                          <a:solidFill>
                            <a:schemeClr val="bg1"/>
                          </a:solidFill>
                        </a:rPr>
                        <a:t>21.22</a:t>
                      </a:r>
                      <a:endParaRPr lang="en-AU" dirty="0">
                        <a:solidFill>
                          <a:schemeClr val="bg1"/>
                        </a:solidFill>
                      </a:endParaRPr>
                    </a:p>
                  </a:txBody>
                  <a:tcPr/>
                </a:tc>
                <a:tc>
                  <a:txBody>
                    <a:bodyPr/>
                    <a:lstStyle/>
                    <a:p>
                      <a:r>
                        <a:rPr lang="en-AU" dirty="0" smtClean="0">
                          <a:solidFill>
                            <a:schemeClr val="bg1"/>
                          </a:solidFill>
                        </a:rPr>
                        <a:t>23.21</a:t>
                      </a:r>
                      <a:endParaRPr lang="en-AU" dirty="0">
                        <a:solidFill>
                          <a:schemeClr val="bg1"/>
                        </a:solidFill>
                      </a:endParaRPr>
                    </a:p>
                  </a:txBody>
                  <a:tcPr/>
                </a:tc>
                <a:tc>
                  <a:txBody>
                    <a:bodyPr/>
                    <a:lstStyle/>
                    <a:p>
                      <a:r>
                        <a:rPr lang="en-AU" dirty="0" smtClean="0">
                          <a:solidFill>
                            <a:schemeClr val="bg1"/>
                          </a:solidFill>
                        </a:rPr>
                        <a:t>37.54</a:t>
                      </a:r>
                      <a:endParaRPr lang="en-AU" dirty="0">
                        <a:solidFill>
                          <a:schemeClr val="bg1"/>
                        </a:solidFill>
                      </a:endParaRPr>
                    </a:p>
                  </a:txBody>
                  <a:tcPr/>
                </a:tc>
                <a:tc>
                  <a:txBody>
                    <a:bodyPr/>
                    <a:lstStyle/>
                    <a:p>
                      <a:r>
                        <a:rPr lang="en-AU" dirty="0" smtClean="0">
                          <a:solidFill>
                            <a:schemeClr val="bg1"/>
                          </a:solidFill>
                        </a:rPr>
                        <a:t>54.63</a:t>
                      </a:r>
                      <a:endParaRPr lang="en-AU" dirty="0">
                        <a:solidFill>
                          <a:schemeClr val="bg1"/>
                        </a:solidFill>
                      </a:endParaRPr>
                    </a:p>
                  </a:txBody>
                  <a:tcPr/>
                </a:tc>
                <a:tc>
                  <a:txBody>
                    <a:bodyPr/>
                    <a:lstStyle/>
                    <a:p>
                      <a:r>
                        <a:rPr lang="en-AU" dirty="0" smtClean="0">
                          <a:solidFill>
                            <a:schemeClr val="bg1"/>
                          </a:solidFill>
                        </a:rPr>
                        <a:t>52.54</a:t>
                      </a:r>
                      <a:endParaRPr lang="en-AU" dirty="0">
                        <a:solidFill>
                          <a:schemeClr val="bg1"/>
                        </a:solidFill>
                      </a:endParaRPr>
                    </a:p>
                  </a:txBody>
                  <a:tcPr/>
                </a:tc>
                <a:tc>
                  <a:txBody>
                    <a:bodyPr/>
                    <a:lstStyle/>
                    <a:p>
                      <a:r>
                        <a:rPr lang="en-AU" dirty="0" smtClean="0">
                          <a:solidFill>
                            <a:schemeClr val="bg1"/>
                          </a:solidFill>
                        </a:rPr>
                        <a:t>50.06</a:t>
                      </a:r>
                      <a:endParaRPr lang="en-AU" dirty="0">
                        <a:solidFill>
                          <a:schemeClr val="bg1"/>
                        </a:solidFill>
                      </a:endParaRPr>
                    </a:p>
                  </a:txBody>
                  <a:tcPr/>
                </a:tc>
              </a:tr>
              <a:tr h="393471">
                <a:tc>
                  <a:txBody>
                    <a:bodyPr/>
                    <a:lstStyle/>
                    <a:p>
                      <a:r>
                        <a:rPr lang="en-AU" dirty="0" smtClean="0">
                          <a:solidFill>
                            <a:schemeClr val="bg1"/>
                          </a:solidFill>
                        </a:rPr>
                        <a:t>Test 2</a:t>
                      </a:r>
                      <a:endParaRPr lang="en-AU" dirty="0">
                        <a:solidFill>
                          <a:schemeClr val="bg1"/>
                        </a:solidFill>
                      </a:endParaRPr>
                    </a:p>
                  </a:txBody>
                  <a:tcPr/>
                </a:tc>
                <a:tc>
                  <a:txBody>
                    <a:bodyPr/>
                    <a:lstStyle/>
                    <a:p>
                      <a:r>
                        <a:rPr lang="en-AU" dirty="0" smtClean="0">
                          <a:solidFill>
                            <a:schemeClr val="bg1"/>
                          </a:solidFill>
                        </a:rPr>
                        <a:t>16.44</a:t>
                      </a:r>
                      <a:endParaRPr lang="en-AU" dirty="0">
                        <a:solidFill>
                          <a:schemeClr val="bg1"/>
                        </a:solidFill>
                      </a:endParaRPr>
                    </a:p>
                  </a:txBody>
                  <a:tcPr/>
                </a:tc>
                <a:tc>
                  <a:txBody>
                    <a:bodyPr/>
                    <a:lstStyle/>
                    <a:p>
                      <a:r>
                        <a:rPr lang="en-AU" dirty="0" smtClean="0">
                          <a:solidFill>
                            <a:schemeClr val="bg1"/>
                          </a:solidFill>
                        </a:rPr>
                        <a:t>22.99</a:t>
                      </a:r>
                      <a:endParaRPr lang="en-AU" dirty="0">
                        <a:solidFill>
                          <a:schemeClr val="bg1"/>
                        </a:solidFill>
                      </a:endParaRPr>
                    </a:p>
                  </a:txBody>
                  <a:tcPr/>
                </a:tc>
                <a:tc>
                  <a:txBody>
                    <a:bodyPr/>
                    <a:lstStyle/>
                    <a:p>
                      <a:r>
                        <a:rPr lang="en-AU" dirty="0" smtClean="0">
                          <a:solidFill>
                            <a:schemeClr val="bg1"/>
                          </a:solidFill>
                        </a:rPr>
                        <a:t>32.11</a:t>
                      </a:r>
                      <a:endParaRPr lang="en-AU" dirty="0">
                        <a:solidFill>
                          <a:schemeClr val="bg1"/>
                        </a:solidFill>
                      </a:endParaRPr>
                    </a:p>
                  </a:txBody>
                  <a:tcPr/>
                </a:tc>
                <a:tc>
                  <a:txBody>
                    <a:bodyPr/>
                    <a:lstStyle/>
                    <a:p>
                      <a:r>
                        <a:rPr lang="en-AU" dirty="0" smtClean="0">
                          <a:solidFill>
                            <a:schemeClr val="bg1"/>
                          </a:solidFill>
                        </a:rPr>
                        <a:t>43.86</a:t>
                      </a:r>
                      <a:endParaRPr lang="en-AU" dirty="0">
                        <a:solidFill>
                          <a:schemeClr val="bg1"/>
                        </a:solidFill>
                      </a:endParaRPr>
                    </a:p>
                  </a:txBody>
                  <a:tcPr/>
                </a:tc>
                <a:tc>
                  <a:txBody>
                    <a:bodyPr/>
                    <a:lstStyle/>
                    <a:p>
                      <a:r>
                        <a:rPr lang="en-AU" dirty="0" smtClean="0">
                          <a:solidFill>
                            <a:schemeClr val="bg1"/>
                          </a:solidFill>
                        </a:rPr>
                        <a:t>34.87</a:t>
                      </a:r>
                      <a:endParaRPr lang="en-AU" dirty="0">
                        <a:solidFill>
                          <a:schemeClr val="bg1"/>
                        </a:solidFill>
                      </a:endParaRPr>
                    </a:p>
                  </a:txBody>
                  <a:tcPr/>
                </a:tc>
                <a:tc>
                  <a:txBody>
                    <a:bodyPr/>
                    <a:lstStyle/>
                    <a:p>
                      <a:r>
                        <a:rPr lang="en-AU" dirty="0" smtClean="0">
                          <a:solidFill>
                            <a:schemeClr val="bg1"/>
                          </a:solidFill>
                        </a:rPr>
                        <a:t>20.40</a:t>
                      </a:r>
                      <a:endParaRPr lang="en-AU" dirty="0">
                        <a:solidFill>
                          <a:schemeClr val="bg1"/>
                        </a:solidFill>
                      </a:endParaRPr>
                    </a:p>
                  </a:txBody>
                  <a:tcPr/>
                </a:tc>
                <a:tc>
                  <a:txBody>
                    <a:bodyPr/>
                    <a:lstStyle/>
                    <a:p>
                      <a:r>
                        <a:rPr lang="en-AU" dirty="0" smtClean="0">
                          <a:solidFill>
                            <a:schemeClr val="bg1"/>
                          </a:solidFill>
                        </a:rPr>
                        <a:t>33.74</a:t>
                      </a:r>
                      <a:endParaRPr lang="en-AU" dirty="0">
                        <a:solidFill>
                          <a:schemeClr val="bg1"/>
                        </a:solidFill>
                      </a:endParaRPr>
                    </a:p>
                  </a:txBody>
                  <a:tcPr/>
                </a:tc>
              </a:tr>
              <a:tr h="393471">
                <a:tc>
                  <a:txBody>
                    <a:bodyPr/>
                    <a:lstStyle/>
                    <a:p>
                      <a:r>
                        <a:rPr lang="en-AU" dirty="0" smtClean="0">
                          <a:solidFill>
                            <a:schemeClr val="bg1"/>
                          </a:solidFill>
                        </a:rPr>
                        <a:t>Test 3</a:t>
                      </a:r>
                      <a:endParaRPr lang="en-AU" dirty="0">
                        <a:solidFill>
                          <a:schemeClr val="bg1"/>
                        </a:solidFill>
                      </a:endParaRPr>
                    </a:p>
                  </a:txBody>
                  <a:tcPr/>
                </a:tc>
                <a:tc>
                  <a:txBody>
                    <a:bodyPr/>
                    <a:lstStyle/>
                    <a:p>
                      <a:r>
                        <a:rPr lang="en-AU" dirty="0" smtClean="0">
                          <a:solidFill>
                            <a:schemeClr val="bg1"/>
                          </a:solidFill>
                        </a:rPr>
                        <a:t>20.38</a:t>
                      </a:r>
                      <a:endParaRPr lang="en-AU" dirty="0">
                        <a:solidFill>
                          <a:schemeClr val="bg1"/>
                        </a:solidFill>
                      </a:endParaRPr>
                    </a:p>
                  </a:txBody>
                  <a:tcPr/>
                </a:tc>
                <a:tc>
                  <a:txBody>
                    <a:bodyPr/>
                    <a:lstStyle/>
                    <a:p>
                      <a:r>
                        <a:rPr lang="en-AU" dirty="0" smtClean="0">
                          <a:solidFill>
                            <a:schemeClr val="bg1"/>
                          </a:solidFill>
                        </a:rPr>
                        <a:t>27.01</a:t>
                      </a:r>
                      <a:endParaRPr lang="en-AU" dirty="0">
                        <a:solidFill>
                          <a:schemeClr val="bg1"/>
                        </a:solidFill>
                      </a:endParaRPr>
                    </a:p>
                  </a:txBody>
                  <a:tcPr/>
                </a:tc>
                <a:tc>
                  <a:txBody>
                    <a:bodyPr/>
                    <a:lstStyle/>
                    <a:p>
                      <a:r>
                        <a:rPr lang="en-AU" dirty="0" smtClean="0">
                          <a:solidFill>
                            <a:schemeClr val="bg1"/>
                          </a:solidFill>
                        </a:rPr>
                        <a:t>40.11</a:t>
                      </a:r>
                      <a:endParaRPr lang="en-AU" dirty="0">
                        <a:solidFill>
                          <a:schemeClr val="bg1"/>
                        </a:solidFill>
                      </a:endParaRPr>
                    </a:p>
                  </a:txBody>
                  <a:tcPr/>
                </a:tc>
                <a:tc>
                  <a:txBody>
                    <a:bodyPr/>
                    <a:lstStyle/>
                    <a:p>
                      <a:r>
                        <a:rPr lang="en-AU" dirty="0" smtClean="0">
                          <a:solidFill>
                            <a:schemeClr val="bg1"/>
                          </a:solidFill>
                        </a:rPr>
                        <a:t>37.63</a:t>
                      </a:r>
                      <a:endParaRPr lang="en-AU" dirty="0">
                        <a:solidFill>
                          <a:schemeClr val="bg1"/>
                        </a:solidFill>
                      </a:endParaRPr>
                    </a:p>
                  </a:txBody>
                  <a:tcPr/>
                </a:tc>
                <a:tc>
                  <a:txBody>
                    <a:bodyPr/>
                    <a:lstStyle/>
                    <a:p>
                      <a:r>
                        <a:rPr lang="en-AU" dirty="0" smtClean="0">
                          <a:solidFill>
                            <a:schemeClr val="bg1"/>
                          </a:solidFill>
                        </a:rPr>
                        <a:t>35.68</a:t>
                      </a:r>
                      <a:endParaRPr lang="en-AU" dirty="0">
                        <a:solidFill>
                          <a:schemeClr val="bg1"/>
                        </a:solidFill>
                      </a:endParaRPr>
                    </a:p>
                  </a:txBody>
                  <a:tcPr/>
                </a:tc>
                <a:tc>
                  <a:txBody>
                    <a:bodyPr/>
                    <a:lstStyle/>
                    <a:p>
                      <a:r>
                        <a:rPr lang="en-AU" dirty="0" smtClean="0">
                          <a:solidFill>
                            <a:schemeClr val="bg1"/>
                          </a:solidFill>
                        </a:rPr>
                        <a:t>25.05</a:t>
                      </a:r>
                      <a:endParaRPr lang="en-AU" dirty="0">
                        <a:solidFill>
                          <a:schemeClr val="bg1"/>
                        </a:solidFill>
                      </a:endParaRPr>
                    </a:p>
                  </a:txBody>
                  <a:tcPr/>
                </a:tc>
                <a:tc>
                  <a:txBody>
                    <a:bodyPr/>
                    <a:lstStyle/>
                    <a:p>
                      <a:r>
                        <a:rPr lang="en-AU" dirty="0" smtClean="0">
                          <a:solidFill>
                            <a:schemeClr val="bg1"/>
                          </a:solidFill>
                        </a:rPr>
                        <a:t>43.16</a:t>
                      </a:r>
                      <a:endParaRPr lang="en-AU" dirty="0">
                        <a:solidFill>
                          <a:schemeClr val="bg1"/>
                        </a:solidFill>
                      </a:endParaRPr>
                    </a:p>
                  </a:txBody>
                  <a:tcPr/>
                </a:tc>
              </a:tr>
            </a:tbl>
          </a:graphicData>
        </a:graphic>
      </p:graphicFrame>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5065" y="3569738"/>
            <a:ext cx="6813856" cy="2366112"/>
          </a:xfrm>
          <a:prstGeom prst="rect">
            <a:avLst/>
          </a:prstGeom>
        </p:spPr>
      </p:pic>
    </p:spTree>
    <p:extLst>
      <p:ext uri="{BB962C8B-B14F-4D97-AF65-F5344CB8AC3E}">
        <p14:creationId xmlns:p14="http://schemas.microsoft.com/office/powerpoint/2010/main" val="2781332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07080" y="527605"/>
            <a:ext cx="7932425" cy="684885"/>
          </a:xfrm>
        </p:spPr>
        <p:txBody>
          <a:bodyPr>
            <a:noAutofit/>
          </a:bodyPr>
          <a:lstStyle/>
          <a:p>
            <a:r>
              <a:rPr lang="en-US" sz="3000" dirty="0"/>
              <a:t>Final Mapping Error (%) after five 6.6 km missions</a:t>
            </a:r>
            <a:endParaRPr lang="en-US" sz="3000" dirty="0"/>
          </a:p>
        </p:txBody>
      </p:sp>
      <p:sp>
        <p:nvSpPr>
          <p:cNvPr id="2" name="Content Placeholder 1"/>
          <p:cNvSpPr>
            <a:spLocks noGrp="1"/>
          </p:cNvSpPr>
          <p:nvPr>
            <p:ph idx="1"/>
          </p:nvPr>
        </p:nvSpPr>
        <p:spPr/>
        <p:txBody>
          <a:bodyPr/>
          <a:lstStyle/>
          <a:p>
            <a:pPr marL="0" indent="0">
              <a:buNone/>
            </a:pPr>
            <a:r>
              <a:rPr lang="en-AU" dirty="0"/>
              <a:t> </a:t>
            </a:r>
          </a:p>
        </p:txBody>
      </p:sp>
      <p:graphicFrame>
        <p:nvGraphicFramePr>
          <p:cNvPr id="7" name="Table 6"/>
          <p:cNvGraphicFramePr>
            <a:graphicFrameLocks noGrp="1"/>
          </p:cNvGraphicFramePr>
          <p:nvPr>
            <p:extLst>
              <p:ext uri="{D42A27DB-BD31-4B8C-83A1-F6EECF244321}">
                <p14:modId xmlns:p14="http://schemas.microsoft.com/office/powerpoint/2010/main" val="1027661088"/>
              </p:ext>
            </p:extLst>
          </p:nvPr>
        </p:nvGraphicFramePr>
        <p:xfrm>
          <a:off x="1365195" y="1212490"/>
          <a:ext cx="7476448" cy="1573884"/>
        </p:xfrm>
        <a:graphic>
          <a:graphicData uri="http://schemas.openxmlformats.org/drawingml/2006/table">
            <a:tbl>
              <a:tblPr firstRow="1" bandRow="1">
                <a:tableStyleId>{9D7B26C5-4107-4FEC-AEDC-1716B250A1EF}</a:tableStyleId>
              </a:tblPr>
              <a:tblGrid>
                <a:gridCol w="934556"/>
                <a:gridCol w="934556"/>
                <a:gridCol w="934556"/>
                <a:gridCol w="934556"/>
                <a:gridCol w="934556"/>
                <a:gridCol w="934556"/>
                <a:gridCol w="934556"/>
                <a:gridCol w="934556"/>
              </a:tblGrid>
              <a:tr h="393471">
                <a:tc>
                  <a:txBody>
                    <a:bodyPr/>
                    <a:lstStyle/>
                    <a:p>
                      <a:r>
                        <a:rPr lang="en-AU" dirty="0" smtClean="0">
                          <a:solidFill>
                            <a:schemeClr val="bg1"/>
                          </a:solidFill>
                        </a:rPr>
                        <a:t>Policy</a:t>
                      </a:r>
                      <a:endParaRPr lang="en-AU" dirty="0">
                        <a:solidFill>
                          <a:schemeClr val="bg1"/>
                        </a:solidFill>
                      </a:endParaRPr>
                    </a:p>
                  </a:txBody>
                  <a:tcPr/>
                </a:tc>
                <a:tc>
                  <a:txBody>
                    <a:bodyPr/>
                    <a:lstStyle/>
                    <a:p>
                      <a:r>
                        <a:rPr lang="en-AU" b="1" dirty="0" smtClean="0">
                          <a:solidFill>
                            <a:srgbClr val="F7E289"/>
                          </a:solidFill>
                        </a:rPr>
                        <a:t>LMDE</a:t>
                      </a:r>
                      <a:endParaRPr lang="en-AU" b="1" dirty="0">
                        <a:solidFill>
                          <a:srgbClr val="F7E289"/>
                        </a:solidFill>
                      </a:endParaRPr>
                    </a:p>
                  </a:txBody>
                  <a:tcPr/>
                </a:tc>
                <a:tc>
                  <a:txBody>
                    <a:bodyPr/>
                    <a:lstStyle/>
                    <a:p>
                      <a:r>
                        <a:rPr lang="en-AU" b="0" dirty="0" smtClean="0">
                          <a:solidFill>
                            <a:schemeClr val="bg1"/>
                          </a:solidFill>
                        </a:rPr>
                        <a:t>MCPIE</a:t>
                      </a:r>
                      <a:endParaRPr lang="en-AU" b="0" dirty="0">
                        <a:solidFill>
                          <a:schemeClr val="bg1"/>
                        </a:solidFill>
                      </a:endParaRPr>
                    </a:p>
                  </a:txBody>
                  <a:tcPr/>
                </a:tc>
                <a:tc>
                  <a:txBody>
                    <a:bodyPr/>
                    <a:lstStyle/>
                    <a:p>
                      <a:r>
                        <a:rPr lang="en-AU" b="0" dirty="0" smtClean="0">
                          <a:solidFill>
                            <a:schemeClr val="bg1"/>
                          </a:solidFill>
                        </a:rPr>
                        <a:t>AMPIE</a:t>
                      </a:r>
                      <a:endParaRPr lang="en-AU" b="0" dirty="0">
                        <a:solidFill>
                          <a:schemeClr val="bg1"/>
                        </a:solidFill>
                      </a:endParaRPr>
                    </a:p>
                  </a:txBody>
                  <a:tcPr/>
                </a:tc>
                <a:tc>
                  <a:txBody>
                    <a:bodyPr/>
                    <a:lstStyle/>
                    <a:p>
                      <a:r>
                        <a:rPr lang="en-AU" sz="1800" b="0" dirty="0" smtClean="0">
                          <a:solidFill>
                            <a:schemeClr val="bg1"/>
                          </a:solidFill>
                        </a:rPr>
                        <a:t>GREEDY</a:t>
                      </a:r>
                      <a:endParaRPr lang="en-AU" sz="1800" b="0" dirty="0">
                        <a:solidFill>
                          <a:schemeClr val="bg1"/>
                        </a:solidFill>
                      </a:endParaRPr>
                    </a:p>
                  </a:txBody>
                  <a:tcPr/>
                </a:tc>
                <a:tc>
                  <a:txBody>
                    <a:bodyPr/>
                    <a:lstStyle/>
                    <a:p>
                      <a:r>
                        <a:rPr lang="en-AU" sz="1800" b="0" dirty="0" smtClean="0">
                          <a:solidFill>
                            <a:schemeClr val="bg1"/>
                          </a:solidFill>
                        </a:rPr>
                        <a:t>RAND</a:t>
                      </a:r>
                      <a:endParaRPr lang="en-AU" sz="1800" b="0" dirty="0">
                        <a:solidFill>
                          <a:schemeClr val="bg1"/>
                        </a:solidFill>
                      </a:endParaRPr>
                    </a:p>
                  </a:txBody>
                  <a:tcPr/>
                </a:tc>
                <a:tc>
                  <a:txBody>
                    <a:bodyPr/>
                    <a:lstStyle/>
                    <a:p>
                      <a:r>
                        <a:rPr lang="en-AU" b="0" dirty="0" smtClean="0">
                          <a:solidFill>
                            <a:schemeClr val="bg1"/>
                          </a:solidFill>
                        </a:rPr>
                        <a:t>LINES</a:t>
                      </a:r>
                      <a:endParaRPr lang="en-AU" b="0" dirty="0">
                        <a:solidFill>
                          <a:schemeClr val="bg1"/>
                        </a:solidFill>
                      </a:endParaRPr>
                    </a:p>
                  </a:txBody>
                  <a:tcPr/>
                </a:tc>
                <a:tc>
                  <a:txBody>
                    <a:bodyPr/>
                    <a:lstStyle/>
                    <a:p>
                      <a:r>
                        <a:rPr lang="en-AU" b="0" dirty="0" smtClean="0">
                          <a:solidFill>
                            <a:schemeClr val="bg1"/>
                          </a:solidFill>
                        </a:rPr>
                        <a:t>SPIRAL</a:t>
                      </a:r>
                      <a:endParaRPr lang="en-AU" b="0" dirty="0">
                        <a:solidFill>
                          <a:schemeClr val="bg1"/>
                        </a:solidFill>
                      </a:endParaRPr>
                    </a:p>
                  </a:txBody>
                  <a:tcPr/>
                </a:tc>
              </a:tr>
              <a:tr h="393471">
                <a:tc>
                  <a:txBody>
                    <a:bodyPr/>
                    <a:lstStyle/>
                    <a:p>
                      <a:r>
                        <a:rPr lang="en-AU" dirty="0" smtClean="0">
                          <a:solidFill>
                            <a:schemeClr val="bg1"/>
                          </a:solidFill>
                        </a:rPr>
                        <a:t>Test 1</a:t>
                      </a:r>
                      <a:endParaRPr lang="en-AU" dirty="0">
                        <a:solidFill>
                          <a:schemeClr val="bg1"/>
                        </a:solidFill>
                      </a:endParaRPr>
                    </a:p>
                  </a:txBody>
                  <a:tcPr/>
                </a:tc>
                <a:tc>
                  <a:txBody>
                    <a:bodyPr/>
                    <a:lstStyle/>
                    <a:p>
                      <a:r>
                        <a:rPr lang="en-AU" b="1" dirty="0" smtClean="0">
                          <a:solidFill>
                            <a:srgbClr val="F7E289"/>
                          </a:solidFill>
                        </a:rPr>
                        <a:t>18.30</a:t>
                      </a:r>
                      <a:endParaRPr lang="en-AU" b="1" dirty="0">
                        <a:solidFill>
                          <a:srgbClr val="F7E289"/>
                        </a:solidFill>
                      </a:endParaRPr>
                    </a:p>
                  </a:txBody>
                  <a:tcPr/>
                </a:tc>
                <a:tc>
                  <a:txBody>
                    <a:bodyPr/>
                    <a:lstStyle/>
                    <a:p>
                      <a:r>
                        <a:rPr lang="en-AU" dirty="0" smtClean="0">
                          <a:solidFill>
                            <a:schemeClr val="bg1"/>
                          </a:solidFill>
                        </a:rPr>
                        <a:t>21.22</a:t>
                      </a:r>
                      <a:endParaRPr lang="en-AU" dirty="0">
                        <a:solidFill>
                          <a:schemeClr val="bg1"/>
                        </a:solidFill>
                      </a:endParaRPr>
                    </a:p>
                  </a:txBody>
                  <a:tcPr/>
                </a:tc>
                <a:tc>
                  <a:txBody>
                    <a:bodyPr/>
                    <a:lstStyle/>
                    <a:p>
                      <a:r>
                        <a:rPr lang="en-AU" dirty="0" smtClean="0">
                          <a:solidFill>
                            <a:schemeClr val="bg1"/>
                          </a:solidFill>
                        </a:rPr>
                        <a:t>23.21</a:t>
                      </a:r>
                      <a:endParaRPr lang="en-AU" dirty="0">
                        <a:solidFill>
                          <a:schemeClr val="bg1"/>
                        </a:solidFill>
                      </a:endParaRPr>
                    </a:p>
                  </a:txBody>
                  <a:tcPr/>
                </a:tc>
                <a:tc>
                  <a:txBody>
                    <a:bodyPr/>
                    <a:lstStyle/>
                    <a:p>
                      <a:r>
                        <a:rPr lang="en-AU" dirty="0" smtClean="0">
                          <a:solidFill>
                            <a:schemeClr val="bg1"/>
                          </a:solidFill>
                        </a:rPr>
                        <a:t>37.54</a:t>
                      </a:r>
                      <a:endParaRPr lang="en-AU" dirty="0">
                        <a:solidFill>
                          <a:schemeClr val="bg1"/>
                        </a:solidFill>
                      </a:endParaRPr>
                    </a:p>
                  </a:txBody>
                  <a:tcPr/>
                </a:tc>
                <a:tc>
                  <a:txBody>
                    <a:bodyPr/>
                    <a:lstStyle/>
                    <a:p>
                      <a:r>
                        <a:rPr lang="en-AU" dirty="0" smtClean="0">
                          <a:solidFill>
                            <a:schemeClr val="bg1"/>
                          </a:solidFill>
                        </a:rPr>
                        <a:t>54.63</a:t>
                      </a:r>
                      <a:endParaRPr lang="en-AU" dirty="0">
                        <a:solidFill>
                          <a:schemeClr val="bg1"/>
                        </a:solidFill>
                      </a:endParaRPr>
                    </a:p>
                  </a:txBody>
                  <a:tcPr/>
                </a:tc>
                <a:tc>
                  <a:txBody>
                    <a:bodyPr/>
                    <a:lstStyle/>
                    <a:p>
                      <a:r>
                        <a:rPr lang="en-AU" dirty="0" smtClean="0">
                          <a:solidFill>
                            <a:schemeClr val="bg1"/>
                          </a:solidFill>
                        </a:rPr>
                        <a:t>52.54</a:t>
                      </a:r>
                      <a:endParaRPr lang="en-AU" dirty="0">
                        <a:solidFill>
                          <a:schemeClr val="bg1"/>
                        </a:solidFill>
                      </a:endParaRPr>
                    </a:p>
                  </a:txBody>
                  <a:tcPr/>
                </a:tc>
                <a:tc>
                  <a:txBody>
                    <a:bodyPr/>
                    <a:lstStyle/>
                    <a:p>
                      <a:r>
                        <a:rPr lang="en-AU" dirty="0" smtClean="0">
                          <a:solidFill>
                            <a:schemeClr val="bg1"/>
                          </a:solidFill>
                        </a:rPr>
                        <a:t>50.06</a:t>
                      </a:r>
                      <a:endParaRPr lang="en-AU" dirty="0">
                        <a:solidFill>
                          <a:schemeClr val="bg1"/>
                        </a:solidFill>
                      </a:endParaRPr>
                    </a:p>
                  </a:txBody>
                  <a:tcPr/>
                </a:tc>
              </a:tr>
              <a:tr h="393471">
                <a:tc>
                  <a:txBody>
                    <a:bodyPr/>
                    <a:lstStyle/>
                    <a:p>
                      <a:r>
                        <a:rPr lang="en-AU" dirty="0" smtClean="0">
                          <a:solidFill>
                            <a:schemeClr val="bg1"/>
                          </a:solidFill>
                        </a:rPr>
                        <a:t>Test 2</a:t>
                      </a:r>
                      <a:endParaRPr lang="en-AU" dirty="0">
                        <a:solidFill>
                          <a:schemeClr val="bg1"/>
                        </a:solidFill>
                      </a:endParaRPr>
                    </a:p>
                  </a:txBody>
                  <a:tcPr/>
                </a:tc>
                <a:tc>
                  <a:txBody>
                    <a:bodyPr/>
                    <a:lstStyle/>
                    <a:p>
                      <a:r>
                        <a:rPr lang="en-AU" b="1" dirty="0" smtClean="0">
                          <a:solidFill>
                            <a:srgbClr val="F7E289"/>
                          </a:solidFill>
                        </a:rPr>
                        <a:t>16.44</a:t>
                      </a:r>
                      <a:endParaRPr lang="en-AU" b="1" dirty="0">
                        <a:solidFill>
                          <a:srgbClr val="F7E289"/>
                        </a:solidFill>
                      </a:endParaRPr>
                    </a:p>
                  </a:txBody>
                  <a:tcPr/>
                </a:tc>
                <a:tc>
                  <a:txBody>
                    <a:bodyPr/>
                    <a:lstStyle/>
                    <a:p>
                      <a:r>
                        <a:rPr lang="en-AU" dirty="0" smtClean="0">
                          <a:solidFill>
                            <a:schemeClr val="bg1"/>
                          </a:solidFill>
                        </a:rPr>
                        <a:t>22.99</a:t>
                      </a:r>
                      <a:endParaRPr lang="en-AU" dirty="0">
                        <a:solidFill>
                          <a:schemeClr val="bg1"/>
                        </a:solidFill>
                      </a:endParaRPr>
                    </a:p>
                  </a:txBody>
                  <a:tcPr/>
                </a:tc>
                <a:tc>
                  <a:txBody>
                    <a:bodyPr/>
                    <a:lstStyle/>
                    <a:p>
                      <a:r>
                        <a:rPr lang="en-AU" dirty="0" smtClean="0">
                          <a:solidFill>
                            <a:schemeClr val="bg1"/>
                          </a:solidFill>
                        </a:rPr>
                        <a:t>32.11</a:t>
                      </a:r>
                      <a:endParaRPr lang="en-AU" dirty="0">
                        <a:solidFill>
                          <a:schemeClr val="bg1"/>
                        </a:solidFill>
                      </a:endParaRPr>
                    </a:p>
                  </a:txBody>
                  <a:tcPr/>
                </a:tc>
                <a:tc>
                  <a:txBody>
                    <a:bodyPr/>
                    <a:lstStyle/>
                    <a:p>
                      <a:r>
                        <a:rPr lang="en-AU" dirty="0" smtClean="0">
                          <a:solidFill>
                            <a:schemeClr val="bg1"/>
                          </a:solidFill>
                        </a:rPr>
                        <a:t>43.86</a:t>
                      </a:r>
                      <a:endParaRPr lang="en-AU" dirty="0">
                        <a:solidFill>
                          <a:schemeClr val="bg1"/>
                        </a:solidFill>
                      </a:endParaRPr>
                    </a:p>
                  </a:txBody>
                  <a:tcPr/>
                </a:tc>
                <a:tc>
                  <a:txBody>
                    <a:bodyPr/>
                    <a:lstStyle/>
                    <a:p>
                      <a:r>
                        <a:rPr lang="en-AU" dirty="0" smtClean="0">
                          <a:solidFill>
                            <a:schemeClr val="bg1"/>
                          </a:solidFill>
                        </a:rPr>
                        <a:t>34.87</a:t>
                      </a:r>
                      <a:endParaRPr lang="en-AU" dirty="0">
                        <a:solidFill>
                          <a:schemeClr val="bg1"/>
                        </a:solidFill>
                      </a:endParaRPr>
                    </a:p>
                  </a:txBody>
                  <a:tcPr/>
                </a:tc>
                <a:tc>
                  <a:txBody>
                    <a:bodyPr/>
                    <a:lstStyle/>
                    <a:p>
                      <a:r>
                        <a:rPr lang="en-AU" dirty="0" smtClean="0">
                          <a:solidFill>
                            <a:schemeClr val="bg1"/>
                          </a:solidFill>
                        </a:rPr>
                        <a:t>20.40</a:t>
                      </a:r>
                      <a:endParaRPr lang="en-AU" dirty="0">
                        <a:solidFill>
                          <a:schemeClr val="bg1"/>
                        </a:solidFill>
                      </a:endParaRPr>
                    </a:p>
                  </a:txBody>
                  <a:tcPr/>
                </a:tc>
                <a:tc>
                  <a:txBody>
                    <a:bodyPr/>
                    <a:lstStyle/>
                    <a:p>
                      <a:r>
                        <a:rPr lang="en-AU" dirty="0" smtClean="0">
                          <a:solidFill>
                            <a:schemeClr val="bg1"/>
                          </a:solidFill>
                        </a:rPr>
                        <a:t>33.74</a:t>
                      </a:r>
                      <a:endParaRPr lang="en-AU" dirty="0">
                        <a:solidFill>
                          <a:schemeClr val="bg1"/>
                        </a:solidFill>
                      </a:endParaRPr>
                    </a:p>
                  </a:txBody>
                  <a:tcPr/>
                </a:tc>
              </a:tr>
              <a:tr h="393471">
                <a:tc>
                  <a:txBody>
                    <a:bodyPr/>
                    <a:lstStyle/>
                    <a:p>
                      <a:r>
                        <a:rPr lang="en-AU" dirty="0" smtClean="0">
                          <a:solidFill>
                            <a:schemeClr val="bg1"/>
                          </a:solidFill>
                        </a:rPr>
                        <a:t>Test 3</a:t>
                      </a:r>
                      <a:endParaRPr lang="en-AU" dirty="0">
                        <a:solidFill>
                          <a:schemeClr val="bg1"/>
                        </a:solidFill>
                      </a:endParaRPr>
                    </a:p>
                  </a:txBody>
                  <a:tcPr/>
                </a:tc>
                <a:tc>
                  <a:txBody>
                    <a:bodyPr/>
                    <a:lstStyle/>
                    <a:p>
                      <a:r>
                        <a:rPr lang="en-AU" b="1" dirty="0" smtClean="0">
                          <a:solidFill>
                            <a:srgbClr val="F7E289"/>
                          </a:solidFill>
                        </a:rPr>
                        <a:t>20.38</a:t>
                      </a:r>
                      <a:endParaRPr lang="en-AU" b="1" dirty="0">
                        <a:solidFill>
                          <a:srgbClr val="F7E289"/>
                        </a:solidFill>
                      </a:endParaRPr>
                    </a:p>
                  </a:txBody>
                  <a:tcPr/>
                </a:tc>
                <a:tc>
                  <a:txBody>
                    <a:bodyPr/>
                    <a:lstStyle/>
                    <a:p>
                      <a:r>
                        <a:rPr lang="en-AU" dirty="0" smtClean="0">
                          <a:solidFill>
                            <a:schemeClr val="bg1"/>
                          </a:solidFill>
                        </a:rPr>
                        <a:t>27.01</a:t>
                      </a:r>
                      <a:endParaRPr lang="en-AU" dirty="0">
                        <a:solidFill>
                          <a:schemeClr val="bg1"/>
                        </a:solidFill>
                      </a:endParaRPr>
                    </a:p>
                  </a:txBody>
                  <a:tcPr/>
                </a:tc>
                <a:tc>
                  <a:txBody>
                    <a:bodyPr/>
                    <a:lstStyle/>
                    <a:p>
                      <a:r>
                        <a:rPr lang="en-AU" dirty="0" smtClean="0">
                          <a:solidFill>
                            <a:schemeClr val="bg1"/>
                          </a:solidFill>
                        </a:rPr>
                        <a:t>40.11</a:t>
                      </a:r>
                      <a:endParaRPr lang="en-AU" dirty="0">
                        <a:solidFill>
                          <a:schemeClr val="bg1"/>
                        </a:solidFill>
                      </a:endParaRPr>
                    </a:p>
                  </a:txBody>
                  <a:tcPr/>
                </a:tc>
                <a:tc>
                  <a:txBody>
                    <a:bodyPr/>
                    <a:lstStyle/>
                    <a:p>
                      <a:r>
                        <a:rPr lang="en-AU" dirty="0" smtClean="0">
                          <a:solidFill>
                            <a:schemeClr val="bg1"/>
                          </a:solidFill>
                        </a:rPr>
                        <a:t>37.63</a:t>
                      </a:r>
                      <a:endParaRPr lang="en-AU" dirty="0">
                        <a:solidFill>
                          <a:schemeClr val="bg1"/>
                        </a:solidFill>
                      </a:endParaRPr>
                    </a:p>
                  </a:txBody>
                  <a:tcPr/>
                </a:tc>
                <a:tc>
                  <a:txBody>
                    <a:bodyPr/>
                    <a:lstStyle/>
                    <a:p>
                      <a:r>
                        <a:rPr lang="en-AU" dirty="0" smtClean="0">
                          <a:solidFill>
                            <a:schemeClr val="bg1"/>
                          </a:solidFill>
                        </a:rPr>
                        <a:t>35.68</a:t>
                      </a:r>
                      <a:endParaRPr lang="en-AU" dirty="0">
                        <a:solidFill>
                          <a:schemeClr val="bg1"/>
                        </a:solidFill>
                      </a:endParaRPr>
                    </a:p>
                  </a:txBody>
                  <a:tcPr/>
                </a:tc>
                <a:tc>
                  <a:txBody>
                    <a:bodyPr/>
                    <a:lstStyle/>
                    <a:p>
                      <a:r>
                        <a:rPr lang="en-AU" dirty="0" smtClean="0">
                          <a:solidFill>
                            <a:schemeClr val="bg1"/>
                          </a:solidFill>
                        </a:rPr>
                        <a:t>25.05</a:t>
                      </a:r>
                      <a:endParaRPr lang="en-AU" dirty="0">
                        <a:solidFill>
                          <a:schemeClr val="bg1"/>
                        </a:solidFill>
                      </a:endParaRPr>
                    </a:p>
                  </a:txBody>
                  <a:tcPr/>
                </a:tc>
                <a:tc>
                  <a:txBody>
                    <a:bodyPr/>
                    <a:lstStyle/>
                    <a:p>
                      <a:r>
                        <a:rPr lang="en-AU" dirty="0" smtClean="0">
                          <a:solidFill>
                            <a:schemeClr val="bg1"/>
                          </a:solidFill>
                        </a:rPr>
                        <a:t>43.16</a:t>
                      </a:r>
                      <a:endParaRPr lang="en-AU" dirty="0">
                        <a:solidFill>
                          <a:schemeClr val="bg1"/>
                        </a:solidFill>
                      </a:endParaRPr>
                    </a:p>
                  </a:txBody>
                  <a:tcPr/>
                </a:tc>
              </a:tr>
            </a:tbl>
          </a:graphicData>
        </a:graphic>
      </p:graphicFrame>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5065" y="3569738"/>
            <a:ext cx="6813856" cy="2366112"/>
          </a:xfrm>
          <a:prstGeom prst="rect">
            <a:avLst/>
          </a:prstGeom>
        </p:spPr>
      </p:pic>
    </p:spTree>
    <p:extLst>
      <p:ext uri="{BB962C8B-B14F-4D97-AF65-F5344CB8AC3E}">
        <p14:creationId xmlns:p14="http://schemas.microsoft.com/office/powerpoint/2010/main" val="1976015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Thank You!</a:t>
            </a:r>
            <a:endParaRPr lang="en-US" dirty="0"/>
          </a:p>
        </p:txBody>
      </p:sp>
      <p:sp>
        <p:nvSpPr>
          <p:cNvPr id="5" name="Text Placeholder 4"/>
          <p:cNvSpPr>
            <a:spLocks noGrp="1"/>
          </p:cNvSpPr>
          <p:nvPr>
            <p:ph type="body" idx="1"/>
          </p:nvPr>
        </p:nvSpPr>
        <p:spPr/>
        <p:txBody>
          <a:bodyPr/>
          <a:lstStyle/>
          <a:p>
            <a:r>
              <a:rPr lang="en-US" dirty="0" smtClean="0"/>
              <a:t>Special Thanks to</a:t>
            </a:r>
            <a:endParaRPr lang="en-US" dirty="0"/>
          </a:p>
        </p:txBody>
      </p:sp>
      <p:sp>
        <p:nvSpPr>
          <p:cNvPr id="6" name="Content Placeholder 5"/>
          <p:cNvSpPr>
            <a:spLocks noGrp="1"/>
          </p:cNvSpPr>
          <p:nvPr>
            <p:ph sz="half" idx="2"/>
          </p:nvPr>
        </p:nvSpPr>
        <p:spPr/>
        <p:txBody>
          <a:bodyPr/>
          <a:lstStyle/>
          <a:p>
            <a:pPr marL="0" indent="0">
              <a:buNone/>
            </a:pPr>
            <a:r>
              <a:rPr lang="en-US" dirty="0" smtClean="0"/>
              <a:t>Stefan Williams</a:t>
            </a:r>
          </a:p>
          <a:p>
            <a:pPr marL="0" indent="0">
              <a:buNone/>
            </a:pPr>
            <a:r>
              <a:rPr lang="en-US" dirty="0" smtClean="0"/>
              <a:t>Simon O’Callaghan</a:t>
            </a:r>
          </a:p>
          <a:p>
            <a:pPr marL="0" indent="0">
              <a:buNone/>
            </a:pPr>
            <a:r>
              <a:rPr lang="en-US" dirty="0" smtClean="0"/>
              <a:t>Alistair Reid</a:t>
            </a:r>
          </a:p>
        </p:txBody>
      </p:sp>
      <p:sp>
        <p:nvSpPr>
          <p:cNvPr id="7" name="Text Placeholder 6"/>
          <p:cNvSpPr>
            <a:spLocks noGrp="1"/>
          </p:cNvSpPr>
          <p:nvPr>
            <p:ph type="body" sz="quarter" idx="3"/>
          </p:nvPr>
        </p:nvSpPr>
        <p:spPr/>
        <p:txBody>
          <a:bodyPr/>
          <a:lstStyle/>
          <a:p>
            <a:r>
              <a:rPr lang="en-US" dirty="0" smtClean="0"/>
              <a:t> </a:t>
            </a:r>
            <a:endParaRPr lang="en-US" dirty="0"/>
          </a:p>
        </p:txBody>
      </p:sp>
      <p:sp>
        <p:nvSpPr>
          <p:cNvPr id="8" name="Content Placeholder 7"/>
          <p:cNvSpPr>
            <a:spLocks noGrp="1"/>
          </p:cNvSpPr>
          <p:nvPr>
            <p:ph sz="quarter" idx="4"/>
          </p:nvPr>
        </p:nvSpPr>
        <p:spPr/>
        <p:txBody>
          <a:bodyPr/>
          <a:lstStyle/>
          <a:p>
            <a:pPr marL="0" indent="0">
              <a:buNone/>
            </a:pPr>
            <a:r>
              <a:rPr lang="en-US" dirty="0" smtClean="0"/>
              <a:t> </a:t>
            </a:r>
            <a:endParaRPr lang="en-US" dirty="0"/>
          </a:p>
        </p:txBody>
      </p:sp>
    </p:spTree>
    <p:extLst>
      <p:ext uri="{BB962C8B-B14F-4D97-AF65-F5344CB8AC3E}">
        <p14:creationId xmlns:p14="http://schemas.microsoft.com/office/powerpoint/2010/main" val="417078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km</a:t>
            </a:r>
          </a:p>
          <a:p>
            <a:endParaRPr lang="en-US" dirty="0"/>
          </a:p>
          <a:p>
            <a:endParaRPr lang="en-US" dirty="0" smtClean="0"/>
          </a:p>
          <a:p>
            <a:endParaRPr lang="en-US" dirty="0"/>
          </a:p>
        </p:txBody>
      </p:sp>
    </p:spTree>
    <p:extLst>
      <p:ext uri="{BB962C8B-B14F-4D97-AF65-F5344CB8AC3E}">
        <p14:creationId xmlns:p14="http://schemas.microsoft.com/office/powerpoint/2010/main" val="363746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177045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12224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420733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p>
          <a:p>
            <a:r>
              <a:rPr lang="en-US" dirty="0"/>
              <a:t>Less than 0.05% actually visited!</a:t>
            </a:r>
          </a:p>
          <a:p>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a:off x="5640935" y="3887115"/>
            <a:ext cx="916230" cy="29565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280837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p>
          <a:p>
            <a:r>
              <a:rPr lang="en-US" dirty="0"/>
              <a:t>Less than 0.05% actually visited!</a:t>
            </a:r>
          </a:p>
          <a:p>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a:off x="5640935" y="3887115"/>
            <a:ext cx="916230" cy="29565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5525" y="5469826"/>
            <a:ext cx="1518510" cy="1220231"/>
          </a:xfrm>
          <a:prstGeom prst="rect">
            <a:avLst/>
          </a:prstGeom>
        </p:spPr>
      </p:pic>
    </p:spTree>
    <p:extLst>
      <p:ext uri="{BB962C8B-B14F-4D97-AF65-F5344CB8AC3E}">
        <p14:creationId xmlns:p14="http://schemas.microsoft.com/office/powerpoint/2010/main" val="914249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3364</TotalTime>
  <Words>1244</Words>
  <Application>Microsoft Office PowerPoint</Application>
  <PresentationFormat>On-screen Show (4:3)</PresentationFormat>
  <Paragraphs>298</Paragraphs>
  <Slides>34</Slides>
  <Notes>34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Cambria Math</vt:lpstr>
      <vt:lpstr>Office Theme</vt:lpstr>
      <vt:lpstr>Informative Seafloor Exploration for Benthic Habitat Mapping</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PowerPoint Presentation</vt:lpstr>
      <vt:lpstr>Benthic Habitat Mapping</vt:lpstr>
      <vt:lpstr>Benthic Habitat Mapping</vt:lpstr>
      <vt:lpstr>Benthic Habitat Mapping</vt:lpstr>
      <vt:lpstr>Gaussian Processes  for Bayesian Modeling</vt:lpstr>
      <vt:lpstr>Gaussian Processes  for Bayesian Modeling</vt:lpstr>
      <vt:lpstr>Gaussian Processes  for Bayesian Modeling</vt:lpstr>
      <vt:lpstr>Gaussian Processes Classifiers</vt:lpstr>
      <vt:lpstr>Gaussian Process Classifiers</vt:lpstr>
      <vt:lpstr>Mapping Benthic Habitats  at Scott Reef</vt:lpstr>
      <vt:lpstr>Informative Seafloor Exploration: Acquisition Functions</vt:lpstr>
      <vt:lpstr>Informative Seafloor Exploration: Acquisition Functions</vt:lpstr>
      <vt:lpstr>Informative Seafloor Exploration: Acquisition Functions</vt:lpstr>
      <vt:lpstr>Informative Seafloor Exploration: Acquisition Functions</vt:lpstr>
      <vt:lpstr>Linearised Model Differential Entropy</vt:lpstr>
      <vt:lpstr>Prediction Information Entropy V.S. Linearised Model Differential Entropy</vt:lpstr>
      <vt:lpstr>Receding Horizon Formulation</vt:lpstr>
      <vt:lpstr>Receding Horizon Formulation</vt:lpstr>
      <vt:lpstr>Initial Situation at Scott Reef</vt:lpstr>
      <vt:lpstr>Informative Seafloor Exploration at Scott Reef</vt:lpstr>
      <vt:lpstr>Informative Seafloor Exploration at Scott Reef</vt:lpstr>
      <vt:lpstr>Informative Seafloor Exploration at Scott Reef</vt:lpstr>
      <vt:lpstr>Final Mapping Error (%) after five 6.6 km missions</vt:lpstr>
      <vt:lpstr>Final Mapping Error (%) after five 6.6 km missions</vt:lpstr>
      <vt:lpstr>Thank You!</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Kelvin Hsu</cp:lastModifiedBy>
  <cp:revision>217</cp:revision>
  <dcterms:created xsi:type="dcterms:W3CDTF">2013-08-21T19:17:07Z</dcterms:created>
  <dcterms:modified xsi:type="dcterms:W3CDTF">2015-10-14T11:10:14Z</dcterms:modified>
</cp:coreProperties>
</file>